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韩劭祾"/>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4.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italic.fntdata"/><Relationship Id="rId10" Type="http://schemas.openxmlformats.org/officeDocument/2006/relationships/slide" Target="slides/slide4.xml"/><Relationship Id="rId32" Type="http://schemas.openxmlformats.org/officeDocument/2006/relationships/font" Target="fonts/Raleway-bold.fntdata"/><Relationship Id="rId13" Type="http://schemas.openxmlformats.org/officeDocument/2006/relationships/slide" Target="slides/slide7.xml"/><Relationship Id="rId35" Type="http://schemas.openxmlformats.org/officeDocument/2006/relationships/font" Target="fonts/Lato-regular.fntdata"/><Relationship Id="rId12" Type="http://schemas.openxmlformats.org/officeDocument/2006/relationships/slide" Target="slides/slide6.xml"/><Relationship Id="rId34" Type="http://schemas.openxmlformats.org/officeDocument/2006/relationships/font" Target="fonts/Raleway-boldItalic.fntdata"/><Relationship Id="rId15" Type="http://schemas.openxmlformats.org/officeDocument/2006/relationships/slide" Target="slides/slide9.xml"/><Relationship Id="rId37" Type="http://schemas.openxmlformats.org/officeDocument/2006/relationships/font" Target="fonts/Lato-italic.fntdata"/><Relationship Id="rId14" Type="http://schemas.openxmlformats.org/officeDocument/2006/relationships/slide" Target="slides/slide8.xml"/><Relationship Id="rId36" Type="http://schemas.openxmlformats.org/officeDocument/2006/relationships/font" Target="fonts/Lato-bold.fntdata"/><Relationship Id="rId17" Type="http://schemas.openxmlformats.org/officeDocument/2006/relationships/slide" Target="slides/slide11.xml"/><Relationship Id="rId39" Type="http://schemas.openxmlformats.org/officeDocument/2006/relationships/font" Target="fonts/OpenSans-regular.fntdata"/><Relationship Id="rId16" Type="http://schemas.openxmlformats.org/officeDocument/2006/relationships/slide" Target="slides/slide10.xml"/><Relationship Id="rId38" Type="http://schemas.openxmlformats.org/officeDocument/2006/relationships/font" Target="fonts/Lato-bold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9-17T16:47:01.943">
    <p:pos x="6000" y="0"/>
    <p:text>shaoling</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09-17T16:47:09.162">
    <p:pos x="6000" y="0"/>
    <p:text>shaoling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7f7072a87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97f7072a87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Just like docker hub, helm has its own repository service for ther charts.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97f7072a87_3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97f7072a87_3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350">
                <a:solidFill>
                  <a:schemeClr val="dk1"/>
                </a:solidFill>
                <a:highlight>
                  <a:srgbClr val="FFFFFF"/>
                </a:highlight>
              </a:rPr>
              <a:t>Developers can spend a lot of time deploying test environments to test code and replicate customer issues.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97f7072a8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97f7072a8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7f7072a87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7f7072a8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97f7072a87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97f7072a87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7f7072a87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97f7072a87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7f7072a87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97f7072a87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97f7072a87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97f7072a87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97f7072a87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97f7072a87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97f7072a87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97f7072a87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97f7072a87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97f7072a87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https://helm.sh/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7f7072a87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97f7072a87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97f7072a87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97f7072a87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97f7072a87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97f7072a87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97f7072a87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97f7072a87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97f7072a87_3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97f7072a87_3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97f7072a87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97f7072a87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example use cases</a:t>
            </a:r>
            <a:endParaRPr/>
          </a:p>
          <a:p>
            <a:pPr indent="0" lvl="0" marL="0" rtl="0" algn="l">
              <a:spcBef>
                <a:spcPts val="0"/>
              </a:spcBef>
              <a:spcAft>
                <a:spcPts val="0"/>
              </a:spcAft>
              <a:buNone/>
            </a:pPr>
            <a:r>
              <a:rPr lang="zh-CN"/>
              <a:t>https://stackoverflow.com/questions/57137382/can-someone-explain-me-some-use-cases-of-helm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97f7072a8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97f7072a8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Bianka’s part</a:t>
            </a:r>
            <a:endParaRPr/>
          </a:p>
          <a:p>
            <a:pPr indent="0" lvl="0" marL="0" rtl="0" algn="l">
              <a:spcBef>
                <a:spcPts val="0"/>
              </a:spcBef>
              <a:spcAft>
                <a:spcPts val="0"/>
              </a:spcAft>
              <a:buNone/>
            </a:pPr>
            <a:r>
              <a:rPr lang="zh-CN"/>
              <a:t>Think of it like the Kubernetes equivalent of a Homebrew formula, an Apt dpkg, or a Yum RPM fill</a:t>
            </a:r>
            <a:endParaRPr/>
          </a:p>
          <a:p>
            <a:pPr indent="0" lvl="0" marL="0" rtl="0" algn="l">
              <a:spcBef>
                <a:spcPts val="0"/>
              </a:spcBef>
              <a:spcAft>
                <a:spcPts val="0"/>
              </a:spcAft>
              <a:buNone/>
            </a:pPr>
            <a:r>
              <a:rPr lang="zh-CN"/>
              <a:t>Helmhub is one such public distributed repository.</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sz="1450">
                <a:solidFill>
                  <a:schemeClr val="dk1"/>
                </a:solidFill>
                <a:highlight>
                  <a:srgbClr val="FFFFFF"/>
                </a:highlight>
              </a:rPr>
              <a:t>each time it is installed, a new </a:t>
            </a:r>
            <a:r>
              <a:rPr i="1" lang="zh-CN" sz="1450">
                <a:solidFill>
                  <a:schemeClr val="dk1"/>
                </a:solidFill>
                <a:highlight>
                  <a:srgbClr val="FFFFFF"/>
                </a:highlight>
              </a:rPr>
              <a:t>release</a:t>
            </a:r>
            <a:r>
              <a:rPr lang="zh-CN" sz="1450">
                <a:solidFill>
                  <a:schemeClr val="dk1"/>
                </a:solidFill>
                <a:highlight>
                  <a:srgbClr val="FFFFFF"/>
                </a:highlight>
              </a:rPr>
              <a:t> is created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zh-CN"/>
              <a:t>Helm installs charts into K8s,</a:t>
            </a:r>
            <a:endParaRPr/>
          </a:p>
          <a:p>
            <a:pPr indent="0" lvl="0" marL="0" rtl="0" algn="l">
              <a:spcBef>
                <a:spcPts val="0"/>
              </a:spcBef>
              <a:spcAft>
                <a:spcPts val="0"/>
              </a:spcAft>
              <a:buNone/>
            </a:pPr>
            <a:r>
              <a:rPr lang="zh-CN"/>
              <a:t>creating a new release for each installation. And to find new charts, you can search Helm chart repositories.</a:t>
            </a:r>
            <a:endParaRPr b="1" sz="145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t/>
            </a:r>
            <a:endParaRPr b="1" sz="1450">
              <a:solidFill>
                <a:srgbClr val="333333"/>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97f7072a87_3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97f7072a87_3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zh-CN"/>
              <a:t>Helm Client: It is a command-line client for the end users to develop charts locally. Manage the repositories, interact with the Tiller server, and send finalised charts for installation. Obtain details about release or upgrade it; also uninstall the existing releases when needed.</a:t>
            </a:r>
            <a:endParaRPr/>
          </a:p>
          <a:p>
            <a:pPr indent="-298450" lvl="0" marL="457200" rtl="0" algn="l">
              <a:spcBef>
                <a:spcPts val="0"/>
              </a:spcBef>
              <a:spcAft>
                <a:spcPts val="0"/>
              </a:spcAft>
              <a:buSzPts val="1100"/>
              <a:buChar char="●"/>
            </a:pPr>
            <a:r>
              <a:rPr lang="zh-CN"/>
              <a:t>Tiller Server: It is an in-cluster server that interacts with Helm client and interfaces with Kubernetes API. The server is in charge of addressing incoming requests from the Helm client. It combines chart and configure to build a release, install charts to Kubernetes. Allows tracking the consequent release and uninstall or even upgrade charts.</a:t>
            </a:r>
            <a:endParaRPr sz="1050">
              <a:solidFill>
                <a:schemeClr val="dk1"/>
              </a:solidFill>
              <a:highlight>
                <a:srgbClr val="F9F9F9"/>
              </a:highlight>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97f7072a8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97f7072a8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97f7072a87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97f7072a87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97f7072a87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97f7072a87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7f7072a87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97f7072a87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helm.sh/" TargetMode="External"/><Relationship Id="rId4" Type="http://schemas.openxmlformats.org/officeDocument/2006/relationships/hyperlink" Target="https://www.youtube.com/watch?v=Jj1Ueq_Lz6A&amp;ab_channel=Codefresh" TargetMode="External"/><Relationship Id="rId10" Type="http://schemas.openxmlformats.org/officeDocument/2006/relationships/hyperlink" Target="http://www.anarsolutions.com/helm-deployments-kubernetes/" TargetMode="External"/><Relationship Id="rId9" Type="http://schemas.openxmlformats.org/officeDocument/2006/relationships/hyperlink" Target="https://github.com/helm/hub/blob/master/Repositories.md" TargetMode="External"/><Relationship Id="rId5" Type="http://schemas.openxmlformats.org/officeDocument/2006/relationships/hyperlink" Target="https://www.youtube.com/watch?v=Zzwq9FmZdsU&amp;t=2s" TargetMode="External"/><Relationship Id="rId6" Type="http://schemas.openxmlformats.org/officeDocument/2006/relationships/hyperlink" Target="https://kubernetes.io/docs/tasks/run-application/run-replicated-stateful-application/" TargetMode="External"/><Relationship Id="rId7" Type="http://schemas.openxmlformats.org/officeDocument/2006/relationships/hyperlink" Target="https://docs.bitnami.com/kubernetes/get-started-kubernetes/#k8_tutorial_step5" TargetMode="External"/><Relationship Id="rId8" Type="http://schemas.openxmlformats.org/officeDocument/2006/relationships/hyperlink" Target="https://kubernetes.io/docs/tutorials/stateful-application/mysql-wordpress-persistent-volum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Helm, The package manager for Kubernetes</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CN"/>
              <a:t>                            Jason Zhang, Erin Yang, Wenjie Gu, Shaoling Han</a:t>
            </a:r>
            <a:endParaRPr/>
          </a:p>
          <a:p>
            <a:pPr indent="0" lvl="0" marL="0" rtl="0" algn="r">
              <a:spcBef>
                <a:spcPts val="0"/>
              </a:spcBef>
              <a:spcAft>
                <a:spcPts val="0"/>
              </a:spcAft>
              <a:buNone/>
            </a:pPr>
            <a:r>
              <a:rPr lang="zh-CN"/>
              <a:t>TEAM ANONYMOUS </a:t>
            </a:r>
            <a:endParaRPr/>
          </a:p>
        </p:txBody>
      </p:sp>
      <p:pic>
        <p:nvPicPr>
          <p:cNvPr id="74" name="Google Shape;74;p13"/>
          <p:cNvPicPr preferRelativeResize="0"/>
          <p:nvPr/>
        </p:nvPicPr>
        <p:blipFill>
          <a:blip r:embed="rId3">
            <a:alphaModFix/>
          </a:blip>
          <a:stretch>
            <a:fillRect/>
          </a:stretch>
        </p:blipFill>
        <p:spPr>
          <a:xfrm>
            <a:off x="738550" y="157775"/>
            <a:ext cx="1523325" cy="15882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HelmHub</a:t>
            </a:r>
            <a:endParaRPr/>
          </a:p>
        </p:txBody>
      </p:sp>
      <p:pic>
        <p:nvPicPr>
          <p:cNvPr id="148" name="Google Shape;148;p22"/>
          <p:cNvPicPr preferRelativeResize="0"/>
          <p:nvPr/>
        </p:nvPicPr>
        <p:blipFill>
          <a:blip r:embed="rId3">
            <a:alphaModFix/>
          </a:blip>
          <a:stretch>
            <a:fillRect/>
          </a:stretch>
        </p:blipFill>
        <p:spPr>
          <a:xfrm>
            <a:off x="920575" y="171971"/>
            <a:ext cx="1386625" cy="1443350"/>
          </a:xfrm>
          <a:prstGeom prst="rect">
            <a:avLst/>
          </a:prstGeom>
          <a:noFill/>
          <a:ln>
            <a:noFill/>
          </a:ln>
        </p:spPr>
      </p:pic>
      <p:pic>
        <p:nvPicPr>
          <p:cNvPr id="149" name="Google Shape;149;p22"/>
          <p:cNvPicPr preferRelativeResize="0"/>
          <p:nvPr/>
        </p:nvPicPr>
        <p:blipFill>
          <a:blip r:embed="rId4">
            <a:alphaModFix/>
          </a:blip>
          <a:stretch>
            <a:fillRect/>
          </a:stretch>
        </p:blipFill>
        <p:spPr>
          <a:xfrm>
            <a:off x="629475" y="1707800"/>
            <a:ext cx="3868597" cy="2482449"/>
          </a:xfrm>
          <a:prstGeom prst="rect">
            <a:avLst/>
          </a:prstGeom>
          <a:noFill/>
          <a:ln>
            <a:noFill/>
          </a:ln>
        </p:spPr>
      </p:pic>
      <p:sp>
        <p:nvSpPr>
          <p:cNvPr id="150" name="Google Shape;150;p22"/>
          <p:cNvSpPr txBox="1"/>
          <p:nvPr/>
        </p:nvSpPr>
        <p:spPr>
          <a:xfrm>
            <a:off x="4961375" y="1843925"/>
            <a:ext cx="3564900" cy="31398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Lato"/>
              <a:buChar char="●"/>
            </a:pPr>
            <a:r>
              <a:rPr lang="zh-CN">
                <a:latin typeface="Lato"/>
                <a:ea typeface="Lato"/>
                <a:cs typeface="Lato"/>
                <a:sym typeface="Lato"/>
              </a:rPr>
              <a:t>Repository for charts</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zh-CN">
                <a:latin typeface="Lato"/>
                <a:ea typeface="Lato"/>
                <a:cs typeface="Lato"/>
                <a:sym typeface="Lato"/>
              </a:rPr>
              <a:t>Public stable and incubator chart repository</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zh-CN">
                <a:latin typeface="Lato"/>
                <a:ea typeface="Lato"/>
                <a:cs typeface="Lato"/>
                <a:sym typeface="Lato"/>
              </a:rPr>
              <a:t>Users can push their own charts and share among team</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zh-CN">
                <a:latin typeface="Lato"/>
                <a:ea typeface="Lato"/>
                <a:cs typeface="Lato"/>
                <a:sym typeface="Lato"/>
              </a:rPr>
              <a:t>Version-controlled</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2513000" y="575950"/>
            <a:ext cx="7947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2500"/>
              <a:t>Pros and Cons of Helm</a:t>
            </a:r>
            <a:endParaRPr sz="2500"/>
          </a:p>
          <a:p>
            <a:pPr indent="0" lvl="0" marL="0" rtl="0" algn="l">
              <a:spcBef>
                <a:spcPts val="0"/>
              </a:spcBef>
              <a:spcAft>
                <a:spcPts val="0"/>
              </a:spcAft>
              <a:buNone/>
            </a:pPr>
            <a:r>
              <a:t/>
            </a:r>
            <a:endParaRPr/>
          </a:p>
        </p:txBody>
      </p:sp>
      <p:pic>
        <p:nvPicPr>
          <p:cNvPr id="156" name="Google Shape;156;p23"/>
          <p:cNvPicPr preferRelativeResize="0"/>
          <p:nvPr/>
        </p:nvPicPr>
        <p:blipFill>
          <a:blip r:embed="rId3">
            <a:alphaModFix/>
          </a:blip>
          <a:stretch>
            <a:fillRect/>
          </a:stretch>
        </p:blipFill>
        <p:spPr>
          <a:xfrm>
            <a:off x="920575" y="171971"/>
            <a:ext cx="1386625" cy="1443350"/>
          </a:xfrm>
          <a:prstGeom prst="rect">
            <a:avLst/>
          </a:prstGeom>
          <a:noFill/>
          <a:ln>
            <a:noFill/>
          </a:ln>
        </p:spPr>
      </p:pic>
      <p:sp>
        <p:nvSpPr>
          <p:cNvPr id="157" name="Google Shape;157;p23"/>
          <p:cNvSpPr txBox="1"/>
          <p:nvPr/>
        </p:nvSpPr>
        <p:spPr>
          <a:xfrm>
            <a:off x="985075" y="1617025"/>
            <a:ext cx="3791700" cy="19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900">
                <a:latin typeface="Comic Sans MS"/>
                <a:ea typeface="Comic Sans MS"/>
                <a:cs typeface="Comic Sans MS"/>
                <a:sym typeface="Comic Sans MS"/>
              </a:rPr>
              <a:t>Pros:</a:t>
            </a:r>
            <a:endParaRPr sz="1900">
              <a:latin typeface="Comic Sans MS"/>
              <a:ea typeface="Comic Sans MS"/>
              <a:cs typeface="Comic Sans MS"/>
              <a:sym typeface="Comic Sans MS"/>
            </a:endParaRPr>
          </a:p>
          <a:p>
            <a:pPr indent="0" lvl="0" marL="0" rtl="0" algn="l">
              <a:spcBef>
                <a:spcPts val="0"/>
              </a:spcBef>
              <a:spcAft>
                <a:spcPts val="0"/>
              </a:spcAft>
              <a:buNone/>
            </a:pPr>
            <a:r>
              <a:t/>
            </a:r>
            <a:endParaRPr sz="1900">
              <a:latin typeface="Comic Sans MS"/>
              <a:ea typeface="Comic Sans MS"/>
              <a:cs typeface="Comic Sans MS"/>
              <a:sym typeface="Comic Sans MS"/>
            </a:endParaRPr>
          </a:p>
          <a:p>
            <a:pPr indent="-317500" lvl="0" marL="457200" rtl="0" algn="l">
              <a:spcBef>
                <a:spcPts val="0"/>
              </a:spcBef>
              <a:spcAft>
                <a:spcPts val="0"/>
              </a:spcAft>
              <a:buSzPts val="1400"/>
              <a:buFont typeface="Courier New"/>
              <a:buChar char="●"/>
            </a:pPr>
            <a:r>
              <a:rPr lang="zh-CN">
                <a:latin typeface="Courier New"/>
                <a:ea typeface="Courier New"/>
                <a:cs typeface="Courier New"/>
                <a:sym typeface="Courier New"/>
              </a:rPr>
              <a:t>Reduces complexities of deployment</a:t>
            </a:r>
            <a:endParaRPr>
              <a:latin typeface="Courier New"/>
              <a:ea typeface="Courier New"/>
              <a:cs typeface="Courier New"/>
              <a:sym typeface="Courier New"/>
            </a:endParaRPr>
          </a:p>
          <a:p>
            <a:pPr indent="-317500" lvl="0" marL="457200" rtl="0" algn="l">
              <a:spcBef>
                <a:spcPts val="0"/>
              </a:spcBef>
              <a:spcAft>
                <a:spcPts val="0"/>
              </a:spcAft>
              <a:buSzPts val="1400"/>
              <a:buFont typeface="Courier New"/>
              <a:buChar char="●"/>
            </a:pPr>
            <a:r>
              <a:rPr lang="zh-CN">
                <a:latin typeface="Courier New"/>
                <a:ea typeface="Courier New"/>
                <a:cs typeface="Courier New"/>
                <a:sym typeface="Courier New"/>
              </a:rPr>
              <a:t>Version control</a:t>
            </a:r>
            <a:endParaRPr>
              <a:latin typeface="Courier New"/>
              <a:ea typeface="Courier New"/>
              <a:cs typeface="Courier New"/>
              <a:sym typeface="Courier New"/>
            </a:endParaRPr>
          </a:p>
          <a:p>
            <a:pPr indent="-317500" lvl="0" marL="457200" rtl="0" algn="l">
              <a:spcBef>
                <a:spcPts val="0"/>
              </a:spcBef>
              <a:spcAft>
                <a:spcPts val="0"/>
              </a:spcAft>
              <a:buSzPts val="1400"/>
              <a:buFont typeface="Courier New"/>
              <a:buChar char="●"/>
            </a:pPr>
            <a:r>
              <a:rPr lang="zh-CN">
                <a:latin typeface="Courier New"/>
                <a:ea typeface="Courier New"/>
                <a:cs typeface="Courier New"/>
                <a:sym typeface="Courier New"/>
              </a:rPr>
              <a:t>Improves Productivity of Developers</a:t>
            </a:r>
            <a:endParaRPr>
              <a:latin typeface="Courier New"/>
              <a:ea typeface="Courier New"/>
              <a:cs typeface="Courier New"/>
              <a:sym typeface="Courier New"/>
            </a:endParaRPr>
          </a:p>
          <a:p>
            <a:pPr indent="-317500" lvl="0" marL="457200" rtl="0" algn="l">
              <a:spcBef>
                <a:spcPts val="0"/>
              </a:spcBef>
              <a:spcAft>
                <a:spcPts val="0"/>
              </a:spcAft>
              <a:buSzPts val="1400"/>
              <a:buFont typeface="Courier New"/>
              <a:buChar char="●"/>
            </a:pPr>
            <a:r>
              <a:rPr lang="zh-CN">
                <a:latin typeface="Courier New"/>
                <a:ea typeface="Courier New"/>
                <a:cs typeface="Courier New"/>
                <a:sym typeface="Courier New"/>
              </a:rPr>
              <a:t>Helm Charts allow standardizing and reusing templates in Kubernetes.</a:t>
            </a:r>
            <a:endParaRPr>
              <a:latin typeface="Courier New"/>
              <a:ea typeface="Courier New"/>
              <a:cs typeface="Courier New"/>
              <a:sym typeface="Courier New"/>
            </a:endParaRPr>
          </a:p>
          <a:p>
            <a:pPr indent="-317500" lvl="0" marL="457200" rtl="0" algn="l">
              <a:spcBef>
                <a:spcPts val="0"/>
              </a:spcBef>
              <a:spcAft>
                <a:spcPts val="0"/>
              </a:spcAft>
              <a:buSzPts val="1400"/>
              <a:buFont typeface="Courier New"/>
              <a:buChar char="●"/>
            </a:pPr>
            <a:r>
              <a:rPr lang="zh-CN">
                <a:latin typeface="Courier New"/>
                <a:ea typeface="Courier New"/>
                <a:cs typeface="Courier New"/>
                <a:sym typeface="Courier New"/>
              </a:rPr>
              <a:t>Saves efforts duplication</a:t>
            </a:r>
            <a:endParaRPr>
              <a:latin typeface="Courier New"/>
              <a:ea typeface="Courier New"/>
              <a:cs typeface="Courier New"/>
              <a:sym typeface="Courier New"/>
            </a:endParaRPr>
          </a:p>
        </p:txBody>
      </p:sp>
      <p:sp>
        <p:nvSpPr>
          <p:cNvPr id="158" name="Google Shape;158;p23"/>
          <p:cNvSpPr txBox="1"/>
          <p:nvPr/>
        </p:nvSpPr>
        <p:spPr>
          <a:xfrm>
            <a:off x="4776700" y="1617025"/>
            <a:ext cx="3359100" cy="19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900">
                <a:latin typeface="Comic Sans MS"/>
                <a:ea typeface="Comic Sans MS"/>
                <a:cs typeface="Comic Sans MS"/>
                <a:sym typeface="Comic Sans MS"/>
              </a:rPr>
              <a:t>Cons:</a:t>
            </a:r>
            <a:endParaRPr sz="1900">
              <a:latin typeface="Comic Sans MS"/>
              <a:ea typeface="Comic Sans MS"/>
              <a:cs typeface="Comic Sans MS"/>
              <a:sym typeface="Comic Sans MS"/>
            </a:endParaRPr>
          </a:p>
          <a:p>
            <a:pPr indent="0" lvl="0" marL="0" rtl="0" algn="l">
              <a:spcBef>
                <a:spcPts val="0"/>
              </a:spcBef>
              <a:spcAft>
                <a:spcPts val="0"/>
              </a:spcAft>
              <a:buNone/>
            </a:pPr>
            <a:r>
              <a:t/>
            </a:r>
            <a:endParaRPr sz="1900">
              <a:latin typeface="Comic Sans MS"/>
              <a:ea typeface="Comic Sans MS"/>
              <a:cs typeface="Comic Sans MS"/>
              <a:sym typeface="Comic Sans MS"/>
            </a:endParaRPr>
          </a:p>
          <a:p>
            <a:pPr indent="-317500" lvl="0" marL="457200" rtl="0" algn="l">
              <a:spcBef>
                <a:spcPts val="0"/>
              </a:spcBef>
              <a:spcAft>
                <a:spcPts val="0"/>
              </a:spcAft>
              <a:buSzPts val="1400"/>
              <a:buFont typeface="Courier New"/>
              <a:buChar char="●"/>
            </a:pPr>
            <a:r>
              <a:rPr lang="zh-CN">
                <a:latin typeface="Courier New"/>
                <a:ea typeface="Courier New"/>
                <a:cs typeface="Courier New"/>
                <a:sym typeface="Courier New"/>
              </a:rPr>
              <a:t>First timers can get confused over using the Helm Charts</a:t>
            </a:r>
            <a:endParaRPr>
              <a:latin typeface="Courier New"/>
              <a:ea typeface="Courier New"/>
              <a:cs typeface="Courier New"/>
              <a:sym typeface="Courier New"/>
            </a:endParaRPr>
          </a:p>
          <a:p>
            <a:pPr indent="-317500" lvl="0" marL="457200" rtl="0" algn="l">
              <a:spcBef>
                <a:spcPts val="0"/>
              </a:spcBef>
              <a:spcAft>
                <a:spcPts val="0"/>
              </a:spcAft>
              <a:buSzPts val="1400"/>
              <a:buFont typeface="Courier New"/>
              <a:buChar char="●"/>
            </a:pPr>
            <a:r>
              <a:rPr lang="zh-CN">
                <a:latin typeface="Courier New"/>
                <a:ea typeface="Courier New"/>
                <a:cs typeface="Courier New"/>
                <a:sym typeface="Courier New"/>
              </a:rPr>
              <a:t>Steep learning curve</a:t>
            </a:r>
            <a:endParaRPr>
              <a:solidFill>
                <a:schemeClr val="dk2"/>
              </a:solidFill>
              <a:highlight>
                <a:srgbClr val="F9F9F9"/>
              </a:highlight>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t/>
            </a:r>
            <a:endParaRPr sz="1900">
              <a:latin typeface="Comic Sans MS"/>
              <a:ea typeface="Comic Sans MS"/>
              <a:cs typeface="Comic Sans MS"/>
              <a:sym typeface="Comic Sans MS"/>
            </a:endParaRPr>
          </a:p>
          <a:p>
            <a:pPr indent="0" lvl="0" marL="0" rtl="0" algn="l">
              <a:spcBef>
                <a:spcPts val="0"/>
              </a:spcBef>
              <a:spcAft>
                <a:spcPts val="0"/>
              </a:spcAft>
              <a:buNone/>
            </a:pPr>
            <a:r>
              <a:t/>
            </a:r>
            <a:endParaRPr sz="1900">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Helm Demo</a:t>
            </a:r>
            <a:endParaRPr/>
          </a:p>
        </p:txBody>
      </p:sp>
      <p:sp>
        <p:nvSpPr>
          <p:cNvPr id="164" name="Google Shape;164;p2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CN" sz="1400"/>
              <a:t>Requirement</a:t>
            </a:r>
            <a:endParaRPr b="1" sz="1400"/>
          </a:p>
          <a:p>
            <a:pPr indent="-317500" lvl="0" marL="457200" rtl="0" algn="l">
              <a:lnSpc>
                <a:spcPct val="150000"/>
              </a:lnSpc>
              <a:spcBef>
                <a:spcPts val="1600"/>
              </a:spcBef>
              <a:spcAft>
                <a:spcPts val="0"/>
              </a:spcAft>
              <a:buSzPts val="1400"/>
              <a:buChar char="●"/>
            </a:pPr>
            <a:r>
              <a:rPr lang="zh-CN" sz="1400"/>
              <a:t>Minikube, kubectl, helm</a:t>
            </a:r>
            <a:endParaRPr sz="1400"/>
          </a:p>
          <a:p>
            <a:pPr indent="-317500" lvl="0" marL="457200" rtl="0" algn="l">
              <a:lnSpc>
                <a:spcPct val="150000"/>
              </a:lnSpc>
              <a:spcBef>
                <a:spcPts val="0"/>
              </a:spcBef>
              <a:spcAft>
                <a:spcPts val="0"/>
              </a:spcAft>
              <a:buSzPts val="1400"/>
              <a:buChar char="●"/>
            </a:pPr>
            <a:r>
              <a:rPr lang="zh-CN" sz="1400"/>
              <a:t>Easy installation using homebrew or yum</a:t>
            </a:r>
            <a:endParaRPr sz="1400"/>
          </a:p>
          <a:p>
            <a:pPr indent="0" lvl="0" marL="0" rtl="0" algn="l">
              <a:lnSpc>
                <a:spcPct val="150000"/>
              </a:lnSpc>
              <a:spcBef>
                <a:spcPts val="1600"/>
              </a:spcBef>
              <a:spcAft>
                <a:spcPts val="0"/>
              </a:spcAft>
              <a:buNone/>
            </a:pPr>
            <a:r>
              <a:rPr b="1" lang="zh-CN" sz="1400"/>
              <a:t>MySQL with Replication</a:t>
            </a:r>
            <a:endParaRPr b="1" sz="1400"/>
          </a:p>
          <a:p>
            <a:pPr indent="-317500" lvl="0" marL="457200" rtl="0" algn="l">
              <a:lnSpc>
                <a:spcPct val="150000"/>
              </a:lnSpc>
              <a:spcBef>
                <a:spcPts val="1600"/>
              </a:spcBef>
              <a:spcAft>
                <a:spcPts val="0"/>
              </a:spcAft>
              <a:buSzPts val="1400"/>
              <a:buChar char="●"/>
            </a:pPr>
            <a:r>
              <a:rPr lang="zh-CN" sz="1400"/>
              <a:t>Typical in industry, </a:t>
            </a:r>
            <a:r>
              <a:rPr lang="zh-CN" sz="1400">
                <a:solidFill>
                  <a:srgbClr val="303339"/>
                </a:solidFill>
              </a:rPr>
              <a:t>pr</a:t>
            </a:r>
            <a:r>
              <a:rPr lang="zh-CN" sz="1400">
                <a:solidFill>
                  <a:srgbClr val="303339"/>
                </a:solidFill>
              </a:rPr>
              <a:t>o</a:t>
            </a:r>
            <a:r>
              <a:rPr lang="zh-CN" sz="1400">
                <a:solidFill>
                  <a:srgbClr val="303339"/>
                </a:solidFill>
              </a:rPr>
              <a:t>vide high availability and geographic redundancy</a:t>
            </a:r>
            <a:endParaRPr sz="1400">
              <a:solidFill>
                <a:srgbClr val="303339"/>
              </a:solidFill>
            </a:endParaRPr>
          </a:p>
          <a:p>
            <a:pPr indent="-317500" lvl="0" marL="457200" rtl="0" algn="l">
              <a:lnSpc>
                <a:spcPct val="150000"/>
              </a:lnSpc>
              <a:spcBef>
                <a:spcPts val="0"/>
              </a:spcBef>
              <a:spcAft>
                <a:spcPts val="0"/>
              </a:spcAft>
              <a:buClr>
                <a:srgbClr val="303339"/>
              </a:buClr>
              <a:buSzPts val="1400"/>
              <a:buChar char="●"/>
            </a:pPr>
            <a:r>
              <a:rPr lang="zh-CN" sz="1400">
                <a:solidFill>
                  <a:srgbClr val="303339"/>
                </a:solidFill>
              </a:rPr>
              <a:t>One master node and several slave nodes</a:t>
            </a:r>
            <a:endParaRPr sz="1400">
              <a:solidFill>
                <a:srgbClr val="303339"/>
              </a:solidFill>
            </a:endParaRPr>
          </a:p>
          <a:p>
            <a:pPr indent="-317500" lvl="0" marL="457200" rtl="0" algn="l">
              <a:lnSpc>
                <a:spcPct val="150000"/>
              </a:lnSpc>
              <a:spcBef>
                <a:spcPts val="0"/>
              </a:spcBef>
              <a:spcAft>
                <a:spcPts val="0"/>
              </a:spcAft>
              <a:buSzPts val="1400"/>
              <a:buChar char="●"/>
            </a:pPr>
            <a:r>
              <a:rPr lang="zh-CN" sz="1400"/>
              <a:t>A very good example of Kubernate Application</a:t>
            </a:r>
            <a:endParaRPr sz="1400"/>
          </a:p>
          <a:p>
            <a:pPr indent="0" lvl="0" marL="0" rtl="0" algn="l">
              <a:spcBef>
                <a:spcPts val="1600"/>
              </a:spcBef>
              <a:spcAft>
                <a:spcPts val="1600"/>
              </a:spcAft>
              <a:buNone/>
            </a:pPr>
            <a:r>
              <a:t/>
            </a:r>
            <a:endParaRPr/>
          </a:p>
        </p:txBody>
      </p:sp>
      <p:pic>
        <p:nvPicPr>
          <p:cNvPr id="165" name="Google Shape;165;p24"/>
          <p:cNvPicPr preferRelativeResize="0"/>
          <p:nvPr/>
        </p:nvPicPr>
        <p:blipFill>
          <a:blip r:embed="rId3">
            <a:alphaModFix/>
          </a:blip>
          <a:stretch>
            <a:fillRect/>
          </a:stretch>
        </p:blipFill>
        <p:spPr>
          <a:xfrm>
            <a:off x="920575" y="171971"/>
            <a:ext cx="1386625" cy="1443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Installing without Helm</a:t>
            </a:r>
            <a:endParaRPr/>
          </a:p>
        </p:txBody>
      </p:sp>
      <p:sp>
        <p:nvSpPr>
          <p:cNvPr id="171" name="Google Shape;171;p25"/>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zh-CN"/>
              <a:t>Procedure:</a:t>
            </a:r>
            <a:endParaRPr/>
          </a:p>
          <a:p>
            <a:pPr indent="-342900" lvl="0" marL="457200" rtl="0" algn="l">
              <a:lnSpc>
                <a:spcPct val="200000"/>
              </a:lnSpc>
              <a:spcBef>
                <a:spcPts val="1600"/>
              </a:spcBef>
              <a:spcAft>
                <a:spcPts val="0"/>
              </a:spcAft>
              <a:buSzPts val="1800"/>
              <a:buAutoNum type="arabicPeriod"/>
            </a:pPr>
            <a:r>
              <a:rPr lang="zh-CN"/>
              <a:t>Deploy server for each node</a:t>
            </a:r>
            <a:endParaRPr/>
          </a:p>
          <a:p>
            <a:pPr indent="-342900" lvl="0" marL="457200" rtl="0" algn="l">
              <a:lnSpc>
                <a:spcPct val="200000"/>
              </a:lnSpc>
              <a:spcBef>
                <a:spcPts val="0"/>
              </a:spcBef>
              <a:spcAft>
                <a:spcPts val="0"/>
              </a:spcAft>
              <a:buSzPts val="1800"/>
              <a:buAutoNum type="arabicPeriod"/>
            </a:pPr>
            <a:r>
              <a:rPr lang="zh-CN"/>
              <a:t>Create Service</a:t>
            </a:r>
            <a:endParaRPr/>
          </a:p>
          <a:p>
            <a:pPr indent="-342900" lvl="0" marL="457200" rtl="0" algn="l">
              <a:lnSpc>
                <a:spcPct val="200000"/>
              </a:lnSpc>
              <a:spcBef>
                <a:spcPts val="0"/>
              </a:spcBef>
              <a:spcAft>
                <a:spcPts val="0"/>
              </a:spcAft>
              <a:buSzPts val="1800"/>
              <a:buAutoNum type="arabicPeriod"/>
            </a:pPr>
            <a:r>
              <a:rPr lang="zh-CN"/>
              <a:t>Create a StableSet to start the replication process</a:t>
            </a:r>
            <a:endParaRPr/>
          </a:p>
        </p:txBody>
      </p:sp>
      <p:pic>
        <p:nvPicPr>
          <p:cNvPr id="172" name="Google Shape;172;p25"/>
          <p:cNvPicPr preferRelativeResize="0"/>
          <p:nvPr/>
        </p:nvPicPr>
        <p:blipFill>
          <a:blip r:embed="rId3">
            <a:alphaModFix/>
          </a:blip>
          <a:stretch>
            <a:fillRect/>
          </a:stretch>
        </p:blipFill>
        <p:spPr>
          <a:xfrm>
            <a:off x="920575" y="171971"/>
            <a:ext cx="1386625" cy="1443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Drawbacks</a:t>
            </a:r>
            <a:endParaRPr/>
          </a:p>
        </p:txBody>
      </p:sp>
      <p:sp>
        <p:nvSpPr>
          <p:cNvPr id="178" name="Google Shape;178;p26"/>
          <p:cNvSpPr txBox="1"/>
          <p:nvPr>
            <p:ph idx="1" type="body"/>
          </p:nvPr>
        </p:nvSpPr>
        <p:spPr>
          <a:xfrm>
            <a:off x="311700" y="1278325"/>
            <a:ext cx="4872000" cy="32907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AutoNum type="arabicPeriod"/>
            </a:pPr>
            <a:r>
              <a:rPr lang="zh-CN"/>
              <a:t>Complex Procedure</a:t>
            </a:r>
            <a:endParaRPr/>
          </a:p>
          <a:p>
            <a:pPr indent="-342900" lvl="0" marL="457200" rtl="0" algn="l">
              <a:lnSpc>
                <a:spcPct val="200000"/>
              </a:lnSpc>
              <a:spcBef>
                <a:spcPts val="0"/>
              </a:spcBef>
              <a:spcAft>
                <a:spcPts val="0"/>
              </a:spcAft>
              <a:buSzPts val="1800"/>
              <a:buAutoNum type="arabicPeriod"/>
            </a:pPr>
            <a:r>
              <a:rPr lang="zh-CN"/>
              <a:t>A lot of installation files</a:t>
            </a:r>
            <a:endParaRPr/>
          </a:p>
          <a:p>
            <a:pPr indent="-342900" lvl="0" marL="457200" rtl="0" algn="l">
              <a:lnSpc>
                <a:spcPct val="200000"/>
              </a:lnSpc>
              <a:spcBef>
                <a:spcPts val="0"/>
              </a:spcBef>
              <a:spcAft>
                <a:spcPts val="0"/>
              </a:spcAft>
              <a:buSzPts val="1800"/>
              <a:buAutoNum type="arabicPeriod"/>
            </a:pPr>
            <a:r>
              <a:rPr lang="zh-CN"/>
              <a:t>Hard to clean up</a:t>
            </a:r>
            <a:endParaRPr/>
          </a:p>
        </p:txBody>
      </p:sp>
      <p:pic>
        <p:nvPicPr>
          <p:cNvPr id="179" name="Google Shape;179;p26"/>
          <p:cNvPicPr preferRelativeResize="0"/>
          <p:nvPr/>
        </p:nvPicPr>
        <p:blipFill>
          <a:blip r:embed="rId3">
            <a:alphaModFix/>
          </a:blip>
          <a:stretch>
            <a:fillRect/>
          </a:stretch>
        </p:blipFill>
        <p:spPr>
          <a:xfrm>
            <a:off x="4875550" y="1107199"/>
            <a:ext cx="4175024" cy="34618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2410100" y="5256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Installation with Helm</a:t>
            </a:r>
            <a:endParaRPr/>
          </a:p>
        </p:txBody>
      </p:sp>
      <p:sp>
        <p:nvSpPr>
          <p:cNvPr id="185" name="Google Shape;185;p27"/>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6" name="Google Shape;186;p27"/>
          <p:cNvPicPr preferRelativeResize="0"/>
          <p:nvPr/>
        </p:nvPicPr>
        <p:blipFill>
          <a:blip r:embed="rId3">
            <a:alphaModFix/>
          </a:blip>
          <a:stretch>
            <a:fillRect/>
          </a:stretch>
        </p:blipFill>
        <p:spPr>
          <a:xfrm>
            <a:off x="1499750" y="1109450"/>
            <a:ext cx="6713724" cy="3617325"/>
          </a:xfrm>
          <a:prstGeom prst="rect">
            <a:avLst/>
          </a:prstGeom>
          <a:noFill/>
          <a:ln>
            <a:noFill/>
          </a:ln>
        </p:spPr>
      </p:pic>
      <p:cxnSp>
        <p:nvCxnSpPr>
          <p:cNvPr id="187" name="Google Shape;187;p27"/>
          <p:cNvCxnSpPr/>
          <p:nvPr/>
        </p:nvCxnSpPr>
        <p:spPr>
          <a:xfrm>
            <a:off x="3808050" y="1279775"/>
            <a:ext cx="1527900" cy="10200"/>
          </a:xfrm>
          <a:prstGeom prst="straightConnector1">
            <a:avLst/>
          </a:prstGeom>
          <a:noFill/>
          <a:ln cap="flat" cmpd="sng" w="19050">
            <a:solidFill>
              <a:srgbClr val="CC0000"/>
            </a:solidFill>
            <a:prstDash val="solid"/>
            <a:round/>
            <a:headEnd len="med" w="med" type="none"/>
            <a:tailEnd len="med" w="med" type="none"/>
          </a:ln>
        </p:spPr>
      </p:cxnSp>
      <p:cxnSp>
        <p:nvCxnSpPr>
          <p:cNvPr id="188" name="Google Shape;188;p27"/>
          <p:cNvCxnSpPr/>
          <p:nvPr/>
        </p:nvCxnSpPr>
        <p:spPr>
          <a:xfrm>
            <a:off x="3880250" y="2953288"/>
            <a:ext cx="3155700" cy="6000"/>
          </a:xfrm>
          <a:prstGeom prst="straightConnector1">
            <a:avLst/>
          </a:prstGeom>
          <a:noFill/>
          <a:ln cap="flat" cmpd="sng" w="19050">
            <a:solidFill>
              <a:srgbClr val="CC0000"/>
            </a:solidFill>
            <a:prstDash val="solid"/>
            <a:round/>
            <a:headEnd len="med" w="med" type="none"/>
            <a:tailEnd len="med" w="med" type="none"/>
          </a:ln>
        </p:spPr>
      </p:cxnSp>
      <p:cxnSp>
        <p:nvCxnSpPr>
          <p:cNvPr id="189" name="Google Shape;189;p27"/>
          <p:cNvCxnSpPr/>
          <p:nvPr/>
        </p:nvCxnSpPr>
        <p:spPr>
          <a:xfrm flipH="1" rot="10800000">
            <a:off x="3880250" y="3261325"/>
            <a:ext cx="3366900" cy="4200"/>
          </a:xfrm>
          <a:prstGeom prst="straightConnector1">
            <a:avLst/>
          </a:prstGeom>
          <a:noFill/>
          <a:ln cap="flat" cmpd="sng" w="19050">
            <a:solidFill>
              <a:srgbClr val="CC0000"/>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type="title"/>
          </p:nvPr>
        </p:nvSpPr>
        <p:spPr>
          <a:xfrm>
            <a:off x="2410100" y="5256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Installation with Helm</a:t>
            </a:r>
            <a:endParaRPr/>
          </a:p>
        </p:txBody>
      </p:sp>
      <p:sp>
        <p:nvSpPr>
          <p:cNvPr id="195" name="Google Shape;195;p28"/>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6" name="Google Shape;196;p28"/>
          <p:cNvPicPr preferRelativeResize="0"/>
          <p:nvPr/>
        </p:nvPicPr>
        <p:blipFill>
          <a:blip r:embed="rId3">
            <a:alphaModFix/>
          </a:blip>
          <a:stretch>
            <a:fillRect/>
          </a:stretch>
        </p:blipFill>
        <p:spPr>
          <a:xfrm>
            <a:off x="211125" y="1378975"/>
            <a:ext cx="8932877" cy="2808299"/>
          </a:xfrm>
          <a:prstGeom prst="rect">
            <a:avLst/>
          </a:prstGeom>
          <a:noFill/>
          <a:ln>
            <a:noFill/>
          </a:ln>
        </p:spPr>
      </p:pic>
      <p:cxnSp>
        <p:nvCxnSpPr>
          <p:cNvPr id="197" name="Google Shape;197;p28"/>
          <p:cNvCxnSpPr/>
          <p:nvPr/>
        </p:nvCxnSpPr>
        <p:spPr>
          <a:xfrm flipH="1" rot="10800000">
            <a:off x="414850" y="2616975"/>
            <a:ext cx="8593800" cy="50400"/>
          </a:xfrm>
          <a:prstGeom prst="straightConnector1">
            <a:avLst/>
          </a:prstGeom>
          <a:noFill/>
          <a:ln cap="flat" cmpd="sng" w="19050">
            <a:solidFill>
              <a:srgbClr val="CC0000"/>
            </a:solidFill>
            <a:prstDash val="solid"/>
            <a:round/>
            <a:headEnd len="med" w="med" type="none"/>
            <a:tailEnd len="med" w="med" type="none"/>
          </a:ln>
        </p:spPr>
      </p:cxnSp>
      <p:cxnSp>
        <p:nvCxnSpPr>
          <p:cNvPr id="198" name="Google Shape;198;p28"/>
          <p:cNvCxnSpPr/>
          <p:nvPr/>
        </p:nvCxnSpPr>
        <p:spPr>
          <a:xfrm flipH="1" rot="10800000">
            <a:off x="587400" y="3382150"/>
            <a:ext cx="5160000" cy="31500"/>
          </a:xfrm>
          <a:prstGeom prst="straightConnector1">
            <a:avLst/>
          </a:prstGeom>
          <a:noFill/>
          <a:ln cap="flat" cmpd="sng" w="19050">
            <a:solidFill>
              <a:srgbClr val="CC0000"/>
            </a:solidFill>
            <a:prstDash val="solid"/>
            <a:round/>
            <a:headEnd len="med" w="med" type="none"/>
            <a:tailEnd len="med" w="med" type="none"/>
          </a:ln>
        </p:spPr>
      </p:cxnSp>
      <p:cxnSp>
        <p:nvCxnSpPr>
          <p:cNvPr id="199" name="Google Shape;199;p28"/>
          <p:cNvCxnSpPr/>
          <p:nvPr/>
        </p:nvCxnSpPr>
        <p:spPr>
          <a:xfrm>
            <a:off x="587400" y="4128425"/>
            <a:ext cx="4918500" cy="8400"/>
          </a:xfrm>
          <a:prstGeom prst="straightConnector1">
            <a:avLst/>
          </a:prstGeom>
          <a:noFill/>
          <a:ln cap="flat" cmpd="sng" w="19050">
            <a:solidFill>
              <a:srgbClr val="CC0000"/>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Installation with Helm</a:t>
            </a:r>
            <a:endParaRPr/>
          </a:p>
        </p:txBody>
      </p:sp>
      <p:sp>
        <p:nvSpPr>
          <p:cNvPr id="205" name="Google Shape;205;p29"/>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6" name="Google Shape;206;p29"/>
          <p:cNvPicPr preferRelativeResize="0"/>
          <p:nvPr/>
        </p:nvPicPr>
        <p:blipFill>
          <a:blip r:embed="rId3">
            <a:alphaModFix/>
          </a:blip>
          <a:stretch>
            <a:fillRect/>
          </a:stretch>
        </p:blipFill>
        <p:spPr>
          <a:xfrm>
            <a:off x="1284000" y="1102147"/>
            <a:ext cx="6956927" cy="3789549"/>
          </a:xfrm>
          <a:prstGeom prst="rect">
            <a:avLst/>
          </a:prstGeom>
          <a:noFill/>
          <a:ln>
            <a:noFill/>
          </a:ln>
        </p:spPr>
      </p:pic>
      <p:cxnSp>
        <p:nvCxnSpPr>
          <p:cNvPr id="207" name="Google Shape;207;p29"/>
          <p:cNvCxnSpPr/>
          <p:nvPr/>
        </p:nvCxnSpPr>
        <p:spPr>
          <a:xfrm flipH="1" rot="10800000">
            <a:off x="6099725" y="1358250"/>
            <a:ext cx="1690500" cy="600"/>
          </a:xfrm>
          <a:prstGeom prst="straightConnector1">
            <a:avLst/>
          </a:prstGeom>
          <a:noFill/>
          <a:ln cap="flat" cmpd="sng" w="19050">
            <a:solidFill>
              <a:srgbClr val="CC0000"/>
            </a:solidFill>
            <a:prstDash val="solid"/>
            <a:round/>
            <a:headEnd len="med" w="med" type="none"/>
            <a:tailEnd len="med" w="med" type="none"/>
          </a:ln>
        </p:spPr>
      </p:cxnSp>
      <p:cxnSp>
        <p:nvCxnSpPr>
          <p:cNvPr id="208" name="Google Shape;208;p29"/>
          <p:cNvCxnSpPr/>
          <p:nvPr/>
        </p:nvCxnSpPr>
        <p:spPr>
          <a:xfrm flipH="1" rot="10800000">
            <a:off x="6099725" y="2266075"/>
            <a:ext cx="1660800" cy="30300"/>
          </a:xfrm>
          <a:prstGeom prst="straightConnector1">
            <a:avLst/>
          </a:prstGeom>
          <a:noFill/>
          <a:ln cap="flat" cmpd="sng" w="19050">
            <a:solidFill>
              <a:srgbClr val="CC0000"/>
            </a:solidFill>
            <a:prstDash val="solid"/>
            <a:round/>
            <a:headEnd len="med" w="med" type="none"/>
            <a:tailEnd len="med" w="med" type="none"/>
          </a:ln>
        </p:spPr>
      </p:cxnSp>
      <p:cxnSp>
        <p:nvCxnSpPr>
          <p:cNvPr id="209" name="Google Shape;209;p29"/>
          <p:cNvCxnSpPr/>
          <p:nvPr/>
        </p:nvCxnSpPr>
        <p:spPr>
          <a:xfrm flipH="1" rot="10800000">
            <a:off x="6099725" y="3203600"/>
            <a:ext cx="1660800" cy="30300"/>
          </a:xfrm>
          <a:prstGeom prst="straightConnector1">
            <a:avLst/>
          </a:prstGeom>
          <a:noFill/>
          <a:ln cap="flat" cmpd="sng" w="19050">
            <a:solidFill>
              <a:srgbClr val="CC0000"/>
            </a:solidFill>
            <a:prstDash val="solid"/>
            <a:round/>
            <a:headEnd len="med" w="med" type="none"/>
            <a:tailEnd len="med" w="med" type="none"/>
          </a:ln>
        </p:spPr>
      </p:cxnSp>
      <p:cxnSp>
        <p:nvCxnSpPr>
          <p:cNvPr id="210" name="Google Shape;210;p29"/>
          <p:cNvCxnSpPr/>
          <p:nvPr/>
        </p:nvCxnSpPr>
        <p:spPr>
          <a:xfrm flipH="1" rot="10800000">
            <a:off x="6099725" y="4191425"/>
            <a:ext cx="1660800" cy="30300"/>
          </a:xfrm>
          <a:prstGeom prst="straightConnector1">
            <a:avLst/>
          </a:prstGeom>
          <a:noFill/>
          <a:ln cap="flat" cmpd="sng" w="19050">
            <a:solidFill>
              <a:srgbClr val="CC0000"/>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Installation with Helm</a:t>
            </a:r>
            <a:endParaRPr/>
          </a:p>
        </p:txBody>
      </p:sp>
      <p:sp>
        <p:nvSpPr>
          <p:cNvPr id="216" name="Google Shape;216;p30"/>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7" name="Google Shape;217;p30"/>
          <p:cNvPicPr preferRelativeResize="0"/>
          <p:nvPr/>
        </p:nvPicPr>
        <p:blipFill>
          <a:blip r:embed="rId3">
            <a:alphaModFix/>
          </a:blip>
          <a:stretch>
            <a:fillRect/>
          </a:stretch>
        </p:blipFill>
        <p:spPr>
          <a:xfrm>
            <a:off x="474500" y="1318600"/>
            <a:ext cx="8326152" cy="3139650"/>
          </a:xfrm>
          <a:prstGeom prst="rect">
            <a:avLst/>
          </a:prstGeom>
          <a:noFill/>
          <a:ln>
            <a:noFill/>
          </a:ln>
        </p:spPr>
      </p:pic>
      <p:cxnSp>
        <p:nvCxnSpPr>
          <p:cNvPr id="218" name="Google Shape;218;p30"/>
          <p:cNvCxnSpPr/>
          <p:nvPr/>
        </p:nvCxnSpPr>
        <p:spPr>
          <a:xfrm flipH="1" rot="10800000">
            <a:off x="474500" y="2063325"/>
            <a:ext cx="4165800" cy="10200"/>
          </a:xfrm>
          <a:prstGeom prst="straightConnector1">
            <a:avLst/>
          </a:prstGeom>
          <a:noFill/>
          <a:ln cap="flat" cmpd="sng" w="19050">
            <a:solidFill>
              <a:srgbClr val="CC0000"/>
            </a:solidFill>
            <a:prstDash val="solid"/>
            <a:round/>
            <a:headEnd len="med" w="med" type="none"/>
            <a:tailEnd len="med" w="med" type="none"/>
          </a:ln>
        </p:spPr>
      </p:cxnSp>
      <p:cxnSp>
        <p:nvCxnSpPr>
          <p:cNvPr id="219" name="Google Shape;219;p30"/>
          <p:cNvCxnSpPr/>
          <p:nvPr/>
        </p:nvCxnSpPr>
        <p:spPr>
          <a:xfrm flipH="1" rot="10800000">
            <a:off x="3244700" y="1912575"/>
            <a:ext cx="5512200" cy="31500"/>
          </a:xfrm>
          <a:prstGeom prst="straightConnector1">
            <a:avLst/>
          </a:prstGeom>
          <a:noFill/>
          <a:ln cap="flat" cmpd="sng" w="19050">
            <a:solidFill>
              <a:srgbClr val="CC0000"/>
            </a:solidFill>
            <a:prstDash val="solid"/>
            <a:round/>
            <a:headEnd len="med" w="med" type="none"/>
            <a:tailEnd len="med" w="med" type="none"/>
          </a:ln>
        </p:spPr>
      </p:cxnSp>
      <p:cxnSp>
        <p:nvCxnSpPr>
          <p:cNvPr id="220" name="Google Shape;220;p30"/>
          <p:cNvCxnSpPr/>
          <p:nvPr/>
        </p:nvCxnSpPr>
        <p:spPr>
          <a:xfrm>
            <a:off x="2531475" y="2645300"/>
            <a:ext cx="4001100" cy="22200"/>
          </a:xfrm>
          <a:prstGeom prst="straightConnector1">
            <a:avLst/>
          </a:prstGeom>
          <a:noFill/>
          <a:ln cap="flat" cmpd="sng" w="19050">
            <a:solidFill>
              <a:srgbClr val="CC0000"/>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Installation with Helm</a:t>
            </a:r>
            <a:endParaRPr/>
          </a:p>
        </p:txBody>
      </p:sp>
      <p:sp>
        <p:nvSpPr>
          <p:cNvPr id="226" name="Google Shape;226;p31"/>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7" name="Google Shape;227;p31"/>
          <p:cNvPicPr preferRelativeResize="0"/>
          <p:nvPr/>
        </p:nvPicPr>
        <p:blipFill>
          <a:blip r:embed="rId3">
            <a:alphaModFix/>
          </a:blip>
          <a:stretch>
            <a:fillRect/>
          </a:stretch>
        </p:blipFill>
        <p:spPr>
          <a:xfrm>
            <a:off x="711625" y="3045000"/>
            <a:ext cx="8019902" cy="1827625"/>
          </a:xfrm>
          <a:prstGeom prst="rect">
            <a:avLst/>
          </a:prstGeom>
          <a:noFill/>
          <a:ln>
            <a:noFill/>
          </a:ln>
        </p:spPr>
      </p:pic>
      <p:pic>
        <p:nvPicPr>
          <p:cNvPr id="228" name="Google Shape;228;p31"/>
          <p:cNvPicPr preferRelativeResize="0"/>
          <p:nvPr/>
        </p:nvPicPr>
        <p:blipFill>
          <a:blip r:embed="rId4">
            <a:alphaModFix/>
          </a:blip>
          <a:stretch>
            <a:fillRect/>
          </a:stretch>
        </p:blipFill>
        <p:spPr>
          <a:xfrm>
            <a:off x="711625" y="1261074"/>
            <a:ext cx="8020075" cy="777625"/>
          </a:xfrm>
          <a:prstGeom prst="rect">
            <a:avLst/>
          </a:prstGeom>
          <a:noFill/>
          <a:ln>
            <a:noFill/>
          </a:ln>
        </p:spPr>
      </p:pic>
      <p:pic>
        <p:nvPicPr>
          <p:cNvPr id="229" name="Google Shape;229;p31"/>
          <p:cNvPicPr preferRelativeResize="0"/>
          <p:nvPr/>
        </p:nvPicPr>
        <p:blipFill>
          <a:blip r:embed="rId5">
            <a:alphaModFix/>
          </a:blip>
          <a:stretch>
            <a:fillRect/>
          </a:stretch>
        </p:blipFill>
        <p:spPr>
          <a:xfrm>
            <a:off x="711625" y="2038700"/>
            <a:ext cx="8019906" cy="1006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Overview of Helm</a:t>
            </a:r>
            <a:endParaRPr/>
          </a:p>
        </p:txBody>
      </p:sp>
      <p:sp>
        <p:nvSpPr>
          <p:cNvPr id="80" name="Google Shape;80;p14"/>
          <p:cNvSpPr txBox="1"/>
          <p:nvPr>
            <p:ph idx="1" type="body"/>
          </p:nvPr>
        </p:nvSpPr>
        <p:spPr>
          <a:xfrm>
            <a:off x="2410100" y="1595775"/>
            <a:ext cx="6548100" cy="3002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zh-CN"/>
              <a:t>A package manager for k8s (configuration/declarative files)</a:t>
            </a:r>
            <a:endParaRPr/>
          </a:p>
          <a:p>
            <a:pPr indent="-342900" lvl="0" marL="457200" rtl="0" algn="l">
              <a:lnSpc>
                <a:spcPct val="150000"/>
              </a:lnSpc>
              <a:spcBef>
                <a:spcPts val="0"/>
              </a:spcBef>
              <a:spcAft>
                <a:spcPts val="0"/>
              </a:spcAft>
              <a:buSzPts val="1800"/>
              <a:buChar char="●"/>
            </a:pPr>
            <a:r>
              <a:rPr lang="zh-CN"/>
              <a:t>apt-get in Linux, homebrew in MacOS, pip in python</a:t>
            </a:r>
            <a:endParaRPr/>
          </a:p>
          <a:p>
            <a:pPr indent="-342900" lvl="0" marL="457200" rtl="0" algn="l">
              <a:lnSpc>
                <a:spcPct val="150000"/>
              </a:lnSpc>
              <a:spcBef>
                <a:spcPts val="0"/>
              </a:spcBef>
              <a:spcAft>
                <a:spcPts val="0"/>
              </a:spcAft>
              <a:buSzPts val="1800"/>
              <a:buChar char="●"/>
            </a:pPr>
            <a:r>
              <a:rPr lang="zh-CN"/>
              <a:t>Simplified definition/installation/upgrading of k8s application</a:t>
            </a:r>
            <a:endParaRPr/>
          </a:p>
          <a:p>
            <a:pPr indent="-342900" lvl="0" marL="457200" rtl="0" algn="l">
              <a:lnSpc>
                <a:spcPct val="150000"/>
              </a:lnSpc>
              <a:spcBef>
                <a:spcPts val="0"/>
              </a:spcBef>
              <a:spcAft>
                <a:spcPts val="0"/>
              </a:spcAft>
              <a:buSzPts val="1800"/>
              <a:buChar char="●"/>
            </a:pPr>
            <a:r>
              <a:rPr lang="zh-CN"/>
              <a:t>Lower threshold of expertise knowledge (yaml etc.) to use</a:t>
            </a:r>
            <a:endParaRPr/>
          </a:p>
          <a:p>
            <a:pPr indent="-342900" lvl="0" marL="457200" rtl="0" algn="l">
              <a:lnSpc>
                <a:spcPct val="150000"/>
              </a:lnSpc>
              <a:spcBef>
                <a:spcPts val="0"/>
              </a:spcBef>
              <a:spcAft>
                <a:spcPts val="0"/>
              </a:spcAft>
              <a:buSzPts val="1800"/>
              <a:buChar char="●"/>
            </a:pPr>
            <a:r>
              <a:rPr lang="zh-CN"/>
              <a:t>Easy sharing and version control</a:t>
            </a:r>
            <a:endParaRPr/>
          </a:p>
          <a:p>
            <a:pPr indent="-342900" lvl="0" marL="457200" rtl="0" algn="l">
              <a:lnSpc>
                <a:spcPct val="150000"/>
              </a:lnSpc>
              <a:spcBef>
                <a:spcPts val="0"/>
              </a:spcBef>
              <a:spcAft>
                <a:spcPts val="0"/>
              </a:spcAft>
              <a:buSzPts val="1800"/>
              <a:buChar char="●"/>
            </a:pPr>
            <a:r>
              <a:rPr lang="zh-CN"/>
              <a:t>All in “one-click”</a:t>
            </a:r>
            <a:endParaRPr/>
          </a:p>
        </p:txBody>
      </p:sp>
      <p:pic>
        <p:nvPicPr>
          <p:cNvPr id="81" name="Google Shape;81;p14"/>
          <p:cNvPicPr preferRelativeResize="0"/>
          <p:nvPr/>
        </p:nvPicPr>
        <p:blipFill>
          <a:blip r:embed="rId4">
            <a:alphaModFix/>
          </a:blip>
          <a:stretch>
            <a:fillRect/>
          </a:stretch>
        </p:blipFill>
        <p:spPr>
          <a:xfrm>
            <a:off x="920575" y="171971"/>
            <a:ext cx="1386625" cy="1443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Change in Slaver Node</a:t>
            </a:r>
            <a:endParaRPr/>
          </a:p>
        </p:txBody>
      </p:sp>
      <p:sp>
        <p:nvSpPr>
          <p:cNvPr id="235" name="Google Shape;235;p32"/>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6" name="Google Shape;236;p32"/>
          <p:cNvPicPr preferRelativeResize="0"/>
          <p:nvPr/>
        </p:nvPicPr>
        <p:blipFill>
          <a:blip r:embed="rId3">
            <a:alphaModFix/>
          </a:blip>
          <a:stretch>
            <a:fillRect/>
          </a:stretch>
        </p:blipFill>
        <p:spPr>
          <a:xfrm>
            <a:off x="0" y="1166125"/>
            <a:ext cx="9143997" cy="898801"/>
          </a:xfrm>
          <a:prstGeom prst="rect">
            <a:avLst/>
          </a:prstGeom>
          <a:noFill/>
          <a:ln>
            <a:noFill/>
          </a:ln>
        </p:spPr>
      </p:pic>
      <p:pic>
        <p:nvPicPr>
          <p:cNvPr id="237" name="Google Shape;237;p32"/>
          <p:cNvPicPr preferRelativeResize="0"/>
          <p:nvPr/>
        </p:nvPicPr>
        <p:blipFill>
          <a:blip r:embed="rId4">
            <a:alphaModFix/>
          </a:blip>
          <a:stretch>
            <a:fillRect/>
          </a:stretch>
        </p:blipFill>
        <p:spPr>
          <a:xfrm>
            <a:off x="0" y="2084975"/>
            <a:ext cx="9144002" cy="3002401"/>
          </a:xfrm>
          <a:prstGeom prst="rect">
            <a:avLst/>
          </a:prstGeom>
          <a:noFill/>
          <a:ln>
            <a:noFill/>
          </a:ln>
        </p:spPr>
      </p:pic>
      <p:cxnSp>
        <p:nvCxnSpPr>
          <p:cNvPr id="238" name="Google Shape;238;p32"/>
          <p:cNvCxnSpPr/>
          <p:nvPr/>
        </p:nvCxnSpPr>
        <p:spPr>
          <a:xfrm flipH="1" rot="10800000">
            <a:off x="2629275" y="1389163"/>
            <a:ext cx="5685000" cy="9300"/>
          </a:xfrm>
          <a:prstGeom prst="straightConnector1">
            <a:avLst/>
          </a:prstGeom>
          <a:noFill/>
          <a:ln cap="flat" cmpd="sng" w="19050">
            <a:solidFill>
              <a:srgbClr val="CC0000"/>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Check Replication </a:t>
            </a:r>
            <a:endParaRPr/>
          </a:p>
        </p:txBody>
      </p:sp>
      <p:sp>
        <p:nvSpPr>
          <p:cNvPr id="244" name="Google Shape;244;p33"/>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5" name="Google Shape;245;p33"/>
          <p:cNvPicPr preferRelativeResize="0"/>
          <p:nvPr/>
        </p:nvPicPr>
        <p:blipFill>
          <a:blip r:embed="rId3">
            <a:alphaModFix/>
          </a:blip>
          <a:stretch>
            <a:fillRect/>
          </a:stretch>
        </p:blipFill>
        <p:spPr>
          <a:xfrm>
            <a:off x="0" y="1140891"/>
            <a:ext cx="9144002" cy="1386768"/>
          </a:xfrm>
          <a:prstGeom prst="rect">
            <a:avLst/>
          </a:prstGeom>
          <a:noFill/>
          <a:ln>
            <a:noFill/>
          </a:ln>
        </p:spPr>
      </p:pic>
      <p:pic>
        <p:nvPicPr>
          <p:cNvPr id="246" name="Google Shape;246;p33"/>
          <p:cNvPicPr preferRelativeResize="0"/>
          <p:nvPr/>
        </p:nvPicPr>
        <p:blipFill>
          <a:blip r:embed="rId4">
            <a:alphaModFix/>
          </a:blip>
          <a:stretch>
            <a:fillRect/>
          </a:stretch>
        </p:blipFill>
        <p:spPr>
          <a:xfrm>
            <a:off x="0" y="2527644"/>
            <a:ext cx="9144001" cy="2206011"/>
          </a:xfrm>
          <a:prstGeom prst="rect">
            <a:avLst/>
          </a:prstGeom>
          <a:noFill/>
          <a:ln>
            <a:noFill/>
          </a:ln>
        </p:spPr>
      </p:pic>
      <p:cxnSp>
        <p:nvCxnSpPr>
          <p:cNvPr id="247" name="Google Shape;247;p33"/>
          <p:cNvCxnSpPr/>
          <p:nvPr/>
        </p:nvCxnSpPr>
        <p:spPr>
          <a:xfrm flipH="1" rot="10800000">
            <a:off x="3044100" y="1429400"/>
            <a:ext cx="5994900" cy="40200"/>
          </a:xfrm>
          <a:prstGeom prst="straightConnector1">
            <a:avLst/>
          </a:prstGeom>
          <a:noFill/>
          <a:ln cap="flat" cmpd="sng" w="19050">
            <a:solidFill>
              <a:srgbClr val="CC0000"/>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Delete Deployment</a:t>
            </a:r>
            <a:endParaRPr/>
          </a:p>
        </p:txBody>
      </p:sp>
      <p:sp>
        <p:nvSpPr>
          <p:cNvPr id="253" name="Google Shape;253;p3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4" name="Google Shape;254;p34"/>
          <p:cNvPicPr preferRelativeResize="0"/>
          <p:nvPr/>
        </p:nvPicPr>
        <p:blipFill>
          <a:blip r:embed="rId3">
            <a:alphaModFix/>
          </a:blip>
          <a:stretch>
            <a:fillRect/>
          </a:stretch>
        </p:blipFill>
        <p:spPr>
          <a:xfrm>
            <a:off x="40275" y="1711125"/>
            <a:ext cx="8931976" cy="2484774"/>
          </a:xfrm>
          <a:prstGeom prst="rect">
            <a:avLst/>
          </a:prstGeom>
          <a:noFill/>
          <a:ln>
            <a:noFill/>
          </a:ln>
        </p:spPr>
      </p:pic>
      <p:cxnSp>
        <p:nvCxnSpPr>
          <p:cNvPr id="255" name="Google Shape;255;p34"/>
          <p:cNvCxnSpPr/>
          <p:nvPr/>
        </p:nvCxnSpPr>
        <p:spPr>
          <a:xfrm flipH="1" rot="10800000">
            <a:off x="3213075" y="1872075"/>
            <a:ext cx="1527900" cy="10200"/>
          </a:xfrm>
          <a:prstGeom prst="straightConnector1">
            <a:avLst/>
          </a:prstGeom>
          <a:noFill/>
          <a:ln cap="flat" cmpd="sng" w="19050">
            <a:solidFill>
              <a:srgbClr val="CC0000"/>
            </a:solidFill>
            <a:prstDash val="solid"/>
            <a:round/>
            <a:headEnd len="med" w="med" type="none"/>
            <a:tailEnd len="med" w="med" type="none"/>
          </a:ln>
        </p:spPr>
      </p:cxnSp>
      <p:cxnSp>
        <p:nvCxnSpPr>
          <p:cNvPr id="256" name="Google Shape;256;p34"/>
          <p:cNvCxnSpPr/>
          <p:nvPr/>
        </p:nvCxnSpPr>
        <p:spPr>
          <a:xfrm>
            <a:off x="3284975" y="2366825"/>
            <a:ext cx="1527900" cy="10200"/>
          </a:xfrm>
          <a:prstGeom prst="straightConnector1">
            <a:avLst/>
          </a:prstGeom>
          <a:noFill/>
          <a:ln cap="flat" cmpd="sng" w="19050">
            <a:solidFill>
              <a:srgbClr val="CC0000"/>
            </a:solidFill>
            <a:prstDash val="solid"/>
            <a:round/>
            <a:headEnd len="med" w="med" type="none"/>
            <a:tailEnd len="med" w="med" type="none"/>
          </a:ln>
        </p:spPr>
      </p:cxnSp>
      <p:cxnSp>
        <p:nvCxnSpPr>
          <p:cNvPr id="257" name="Google Shape;257;p34"/>
          <p:cNvCxnSpPr/>
          <p:nvPr/>
        </p:nvCxnSpPr>
        <p:spPr>
          <a:xfrm>
            <a:off x="3284975" y="2700425"/>
            <a:ext cx="1527900" cy="10200"/>
          </a:xfrm>
          <a:prstGeom prst="straightConnector1">
            <a:avLst/>
          </a:prstGeom>
          <a:noFill/>
          <a:ln cap="flat" cmpd="sng" w="19050">
            <a:solidFill>
              <a:srgbClr val="CC0000"/>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txBox="1"/>
          <p:nvPr>
            <p:ph type="title"/>
          </p:nvPr>
        </p:nvSpPr>
        <p:spPr>
          <a:xfrm>
            <a:off x="1584950" y="6162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Appendix</a:t>
            </a:r>
            <a:endParaRPr/>
          </a:p>
        </p:txBody>
      </p:sp>
      <p:sp>
        <p:nvSpPr>
          <p:cNvPr id="263" name="Google Shape;263;p35"/>
          <p:cNvSpPr txBox="1"/>
          <p:nvPr>
            <p:ph idx="1" type="body"/>
          </p:nvPr>
        </p:nvSpPr>
        <p:spPr>
          <a:xfrm>
            <a:off x="1137399" y="1595775"/>
            <a:ext cx="7020600" cy="30024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lang="zh-CN" sz="1300" u="sng">
                <a:solidFill>
                  <a:schemeClr val="hlink"/>
                </a:solidFill>
                <a:latin typeface="Arial"/>
                <a:ea typeface="Arial"/>
                <a:cs typeface="Arial"/>
                <a:sym typeface="Arial"/>
                <a:hlinkClick r:id="rId3"/>
              </a:rPr>
              <a:t>https://helm.sh/</a:t>
            </a:r>
            <a:endParaRPr sz="1300" u="sng">
              <a:solidFill>
                <a:schemeClr val="hlink"/>
              </a:solidFill>
              <a:latin typeface="Arial"/>
              <a:ea typeface="Arial"/>
              <a:cs typeface="Arial"/>
              <a:sym typeface="Arial"/>
            </a:endParaRPr>
          </a:p>
          <a:p>
            <a:pPr indent="-311150" lvl="0" marL="457200" rtl="0" algn="l">
              <a:lnSpc>
                <a:spcPct val="100000"/>
              </a:lnSpc>
              <a:spcBef>
                <a:spcPts val="0"/>
              </a:spcBef>
              <a:spcAft>
                <a:spcPts val="0"/>
              </a:spcAft>
              <a:buClr>
                <a:schemeClr val="hlink"/>
              </a:buClr>
              <a:buSzPts val="1300"/>
              <a:buFont typeface="Arial"/>
              <a:buChar char="●"/>
            </a:pPr>
            <a:r>
              <a:rPr lang="zh-CN" sz="1300" u="sng">
                <a:solidFill>
                  <a:schemeClr val="hlink"/>
                </a:solidFill>
                <a:latin typeface="Arial"/>
                <a:ea typeface="Arial"/>
                <a:cs typeface="Arial"/>
                <a:sym typeface="Arial"/>
                <a:hlinkClick r:id="rId4"/>
              </a:rPr>
              <a:t>https://www.youtube.com/watch?v=Jj1Ueq_Lz6A&amp;ab_channel=Codefresh</a:t>
            </a:r>
            <a:endParaRPr sz="1300" u="sng">
              <a:solidFill>
                <a:schemeClr val="hlink"/>
              </a:solidFill>
              <a:latin typeface="Arial"/>
              <a:ea typeface="Arial"/>
              <a:cs typeface="Arial"/>
              <a:sym typeface="Arial"/>
            </a:endParaRPr>
          </a:p>
          <a:p>
            <a:pPr indent="-311150" lvl="0" marL="457200" rtl="0" algn="l">
              <a:lnSpc>
                <a:spcPct val="100000"/>
              </a:lnSpc>
              <a:spcBef>
                <a:spcPts val="0"/>
              </a:spcBef>
              <a:spcAft>
                <a:spcPts val="0"/>
              </a:spcAft>
              <a:buClr>
                <a:schemeClr val="hlink"/>
              </a:buClr>
              <a:buSzPts val="1300"/>
              <a:buFont typeface="Arial"/>
              <a:buChar char="●"/>
            </a:pPr>
            <a:r>
              <a:rPr lang="zh-CN" sz="1300" u="sng">
                <a:solidFill>
                  <a:schemeClr val="hlink"/>
                </a:solidFill>
                <a:latin typeface="Arial"/>
                <a:ea typeface="Arial"/>
                <a:cs typeface="Arial"/>
                <a:sym typeface="Arial"/>
                <a:hlinkClick r:id="rId5"/>
              </a:rPr>
              <a:t>https://www.youtube.com/watch?v=Zzwq9FmZdsU&amp;t=2s</a:t>
            </a:r>
            <a:endParaRPr sz="1300" u="sng">
              <a:solidFill>
                <a:schemeClr val="hlink"/>
              </a:solidFill>
              <a:latin typeface="Arial"/>
              <a:ea typeface="Arial"/>
              <a:cs typeface="Arial"/>
              <a:sym typeface="Arial"/>
            </a:endParaRPr>
          </a:p>
          <a:p>
            <a:pPr indent="-311150" lvl="0" marL="457200" rtl="0" algn="l">
              <a:lnSpc>
                <a:spcPct val="100000"/>
              </a:lnSpc>
              <a:spcBef>
                <a:spcPts val="0"/>
              </a:spcBef>
              <a:spcAft>
                <a:spcPts val="0"/>
              </a:spcAft>
              <a:buClr>
                <a:schemeClr val="hlink"/>
              </a:buClr>
              <a:buSzPts val="1300"/>
              <a:buFont typeface="Arial"/>
              <a:buChar char="●"/>
            </a:pPr>
            <a:r>
              <a:rPr lang="zh-CN" sz="1300" u="sng">
                <a:solidFill>
                  <a:schemeClr val="hlink"/>
                </a:solidFill>
                <a:latin typeface="Arial"/>
                <a:ea typeface="Arial"/>
                <a:cs typeface="Arial"/>
                <a:sym typeface="Arial"/>
              </a:rPr>
              <a:t>https://www.youtube.com/watch?v=fy8SHvNZGeE</a:t>
            </a:r>
            <a:endParaRPr sz="1300" u="sng">
              <a:solidFill>
                <a:schemeClr val="hlink"/>
              </a:solidFill>
              <a:latin typeface="Arial"/>
              <a:ea typeface="Arial"/>
              <a:cs typeface="Arial"/>
              <a:sym typeface="Arial"/>
            </a:endParaRPr>
          </a:p>
          <a:p>
            <a:pPr indent="-311150" lvl="0" marL="457200" rtl="0" algn="l">
              <a:spcBef>
                <a:spcPts val="0"/>
              </a:spcBef>
              <a:spcAft>
                <a:spcPts val="0"/>
              </a:spcAft>
              <a:buSzPts val="1300"/>
              <a:buChar char="●"/>
            </a:pPr>
            <a:r>
              <a:rPr lang="zh-CN" sz="1300" u="sng">
                <a:solidFill>
                  <a:schemeClr val="hlink"/>
                </a:solidFill>
                <a:latin typeface="Arial"/>
                <a:ea typeface="Arial"/>
                <a:cs typeface="Arial"/>
                <a:sym typeface="Arial"/>
                <a:hlinkClick r:id="rId6"/>
              </a:rPr>
              <a:t>https://kubernetes.io/docs/tasks/run-application/run-replicated-stateful-application/</a:t>
            </a:r>
            <a:endParaRPr sz="1300"/>
          </a:p>
          <a:p>
            <a:pPr indent="-311150" lvl="0" marL="457200" rtl="0" algn="l">
              <a:spcBef>
                <a:spcPts val="0"/>
              </a:spcBef>
              <a:spcAft>
                <a:spcPts val="0"/>
              </a:spcAft>
              <a:buSzPts val="1300"/>
              <a:buChar char="●"/>
            </a:pPr>
            <a:r>
              <a:rPr lang="zh-CN" sz="1300" u="sng">
                <a:solidFill>
                  <a:schemeClr val="hlink"/>
                </a:solidFill>
                <a:latin typeface="Arial"/>
                <a:ea typeface="Arial"/>
                <a:cs typeface="Arial"/>
                <a:sym typeface="Arial"/>
                <a:hlinkClick r:id="rId7"/>
              </a:rPr>
              <a:t>https://docs.bitnami.com/kubernetes/get-started-kubernetes/#k8_tutorial_step5</a:t>
            </a:r>
            <a:endParaRPr sz="1300"/>
          </a:p>
          <a:p>
            <a:pPr indent="-311150" lvl="0" marL="457200" rtl="0" algn="l">
              <a:spcBef>
                <a:spcPts val="0"/>
              </a:spcBef>
              <a:spcAft>
                <a:spcPts val="0"/>
              </a:spcAft>
              <a:buSzPts val="1300"/>
              <a:buChar char="●"/>
            </a:pPr>
            <a:r>
              <a:rPr lang="zh-CN" sz="1300" u="sng">
                <a:solidFill>
                  <a:schemeClr val="hlink"/>
                </a:solidFill>
                <a:latin typeface="Arial"/>
                <a:ea typeface="Arial"/>
                <a:cs typeface="Arial"/>
                <a:sym typeface="Arial"/>
                <a:hlinkClick r:id="rId8"/>
              </a:rPr>
              <a:t>https://kubernetes.io/docs/tutorials/stateful-application/mysql-wordpress-persistent-volume/</a:t>
            </a:r>
            <a:endParaRPr sz="1300"/>
          </a:p>
          <a:p>
            <a:pPr indent="-311150" lvl="0" marL="457200" rtl="0" algn="l">
              <a:spcBef>
                <a:spcPts val="0"/>
              </a:spcBef>
              <a:spcAft>
                <a:spcPts val="0"/>
              </a:spcAft>
              <a:buSzPts val="1300"/>
              <a:buChar char="●"/>
            </a:pPr>
            <a:r>
              <a:rPr lang="zh-CN" sz="1300" u="sng">
                <a:solidFill>
                  <a:schemeClr val="hlink"/>
                </a:solidFill>
                <a:hlinkClick r:id="rId9"/>
              </a:rPr>
              <a:t>https://github.com/helm/hub/blob/master/Repositories.md</a:t>
            </a:r>
            <a:endParaRPr sz="1300"/>
          </a:p>
          <a:p>
            <a:pPr indent="-311150" lvl="0" marL="457200" rtl="0" algn="l">
              <a:spcBef>
                <a:spcPts val="0"/>
              </a:spcBef>
              <a:spcAft>
                <a:spcPts val="0"/>
              </a:spcAft>
              <a:buSzPts val="1300"/>
              <a:buChar char="●"/>
            </a:pPr>
            <a:r>
              <a:rPr lang="zh-CN" sz="1300" u="sng">
                <a:solidFill>
                  <a:schemeClr val="hlink"/>
                </a:solidFill>
                <a:hlinkClick r:id="rId10"/>
              </a:rPr>
              <a:t>http://www.anarsolutions.com/helm-deployments-kubernetes/</a:t>
            </a:r>
            <a:endParaRPr sz="13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Q &amp; A</a:t>
            </a:r>
            <a:endParaRPr/>
          </a:p>
        </p:txBody>
      </p:sp>
      <p:sp>
        <p:nvSpPr>
          <p:cNvPr id="269" name="Google Shape;269;p36"/>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Why bother Helm?</a:t>
            </a:r>
            <a:endParaRPr/>
          </a:p>
        </p:txBody>
      </p:sp>
      <p:sp>
        <p:nvSpPr>
          <p:cNvPr id="87" name="Google Shape;87;p15"/>
          <p:cNvSpPr txBox="1"/>
          <p:nvPr>
            <p:ph idx="1" type="body"/>
          </p:nvPr>
        </p:nvSpPr>
        <p:spPr>
          <a:xfrm>
            <a:off x="2410099" y="1595775"/>
            <a:ext cx="6635700" cy="3002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zh-CN"/>
              <a:t>Dozens/hundureds of k8s components: lots of yml files and command lines</a:t>
            </a:r>
            <a:endParaRPr/>
          </a:p>
          <a:p>
            <a:pPr indent="-342900" lvl="0" marL="457200" rtl="0" algn="l">
              <a:lnSpc>
                <a:spcPct val="150000"/>
              </a:lnSpc>
              <a:spcBef>
                <a:spcPts val="0"/>
              </a:spcBef>
              <a:spcAft>
                <a:spcPts val="0"/>
              </a:spcAft>
              <a:buSzPts val="1800"/>
              <a:buChar char="●"/>
            </a:pPr>
            <a:r>
              <a:rPr lang="zh-CN"/>
              <a:t>A template of versatility, for different fields (teams within a company)</a:t>
            </a:r>
            <a:endParaRPr/>
          </a:p>
          <a:p>
            <a:pPr indent="-342900" lvl="0" marL="457200" rtl="0" algn="l">
              <a:lnSpc>
                <a:spcPct val="150000"/>
              </a:lnSpc>
              <a:spcBef>
                <a:spcPts val="0"/>
              </a:spcBef>
              <a:spcAft>
                <a:spcPts val="0"/>
              </a:spcAft>
              <a:buSzPts val="1800"/>
              <a:buChar char="●"/>
            </a:pPr>
            <a:r>
              <a:rPr lang="zh-CN"/>
              <a:t>So many pre-made published templates</a:t>
            </a:r>
            <a:endParaRPr/>
          </a:p>
        </p:txBody>
      </p:sp>
      <p:pic>
        <p:nvPicPr>
          <p:cNvPr id="88" name="Google Shape;88;p15"/>
          <p:cNvPicPr preferRelativeResize="0"/>
          <p:nvPr/>
        </p:nvPicPr>
        <p:blipFill>
          <a:blip r:embed="rId4">
            <a:alphaModFix/>
          </a:blip>
          <a:stretch>
            <a:fillRect/>
          </a:stretch>
        </p:blipFill>
        <p:spPr>
          <a:xfrm>
            <a:off x="920575" y="171971"/>
            <a:ext cx="1386625" cy="1443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Three Major Concepts of Helm</a:t>
            </a:r>
            <a:endParaRPr/>
          </a:p>
        </p:txBody>
      </p:sp>
      <p:sp>
        <p:nvSpPr>
          <p:cNvPr id="94" name="Google Shape;94;p16"/>
          <p:cNvSpPr txBox="1"/>
          <p:nvPr>
            <p:ph idx="1" type="body"/>
          </p:nvPr>
        </p:nvSpPr>
        <p:spPr>
          <a:xfrm>
            <a:off x="2400262" y="126072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sz="1450">
                <a:solidFill>
                  <a:srgbClr val="333333"/>
                </a:solidFill>
                <a:highlight>
                  <a:srgbClr val="FFFFFF"/>
                </a:highlight>
              </a:rPr>
              <a:t>A </a:t>
            </a:r>
            <a:r>
              <a:rPr i="1" lang="zh-CN" sz="1450">
                <a:solidFill>
                  <a:srgbClr val="333333"/>
                </a:solidFill>
                <a:highlight>
                  <a:srgbClr val="FFFFFF"/>
                </a:highlight>
              </a:rPr>
              <a:t>Chart</a:t>
            </a:r>
            <a:r>
              <a:rPr lang="zh-CN" sz="1450">
                <a:solidFill>
                  <a:srgbClr val="333333"/>
                </a:solidFill>
                <a:highlight>
                  <a:srgbClr val="FFFFFF"/>
                </a:highlight>
              </a:rPr>
              <a:t> </a:t>
            </a:r>
            <a:endParaRPr sz="1450">
              <a:solidFill>
                <a:srgbClr val="333333"/>
              </a:solidFill>
              <a:highlight>
                <a:srgbClr val="FFFFFF"/>
              </a:highlight>
            </a:endParaRPr>
          </a:p>
          <a:p>
            <a:pPr indent="-320675" lvl="1" marL="914400" rtl="0" algn="l">
              <a:spcBef>
                <a:spcPts val="0"/>
              </a:spcBef>
              <a:spcAft>
                <a:spcPts val="0"/>
              </a:spcAft>
              <a:buClr>
                <a:srgbClr val="333333"/>
              </a:buClr>
              <a:buSzPts val="1450"/>
              <a:buChar char="○"/>
            </a:pPr>
            <a:r>
              <a:rPr lang="zh-CN" sz="1450">
                <a:solidFill>
                  <a:srgbClr val="333333"/>
                </a:solidFill>
                <a:highlight>
                  <a:srgbClr val="FFFFFF"/>
                </a:highlight>
              </a:rPr>
              <a:t>Packaged K8s resources</a:t>
            </a:r>
            <a:endParaRPr sz="1450">
              <a:solidFill>
                <a:srgbClr val="333333"/>
              </a:solidFill>
              <a:highlight>
                <a:srgbClr val="FFFFFF"/>
              </a:highlight>
            </a:endParaRPr>
          </a:p>
          <a:p>
            <a:pPr indent="-320675" lvl="1" marL="914400" rtl="0" algn="l">
              <a:spcBef>
                <a:spcPts val="0"/>
              </a:spcBef>
              <a:spcAft>
                <a:spcPts val="0"/>
              </a:spcAft>
              <a:buClr>
                <a:srgbClr val="333333"/>
              </a:buClr>
              <a:buSzPts val="1450"/>
              <a:buChar char="○"/>
            </a:pPr>
            <a:r>
              <a:rPr lang="zh-CN" sz="1450">
                <a:solidFill>
                  <a:srgbClr val="333333"/>
                </a:solidFill>
                <a:highlight>
                  <a:srgbClr val="FFFFFF"/>
                </a:highlight>
              </a:rPr>
              <a:t>Contains all resource definitions necessary to run a service inside a Kubernetes cluster</a:t>
            </a:r>
            <a:endParaRPr sz="1450">
              <a:solidFill>
                <a:srgbClr val="333333"/>
              </a:solidFill>
              <a:highlight>
                <a:srgbClr val="FFFFFF"/>
              </a:highlight>
            </a:endParaRPr>
          </a:p>
          <a:p>
            <a:pPr indent="-320675" lvl="0" marL="457200" rtl="0" algn="l">
              <a:spcBef>
                <a:spcPts val="0"/>
              </a:spcBef>
              <a:spcAft>
                <a:spcPts val="0"/>
              </a:spcAft>
              <a:buClr>
                <a:srgbClr val="333333"/>
              </a:buClr>
              <a:buSzPts val="1450"/>
              <a:buChar char="●"/>
            </a:pPr>
            <a:r>
              <a:rPr lang="zh-CN" sz="1450">
                <a:solidFill>
                  <a:srgbClr val="333333"/>
                </a:solidFill>
                <a:highlight>
                  <a:srgbClr val="FFFFFF"/>
                </a:highlight>
              </a:rPr>
              <a:t>A </a:t>
            </a:r>
            <a:r>
              <a:rPr i="1" lang="zh-CN" sz="1450">
                <a:solidFill>
                  <a:srgbClr val="333333"/>
                </a:solidFill>
                <a:highlight>
                  <a:srgbClr val="FFFFFF"/>
                </a:highlight>
              </a:rPr>
              <a:t>Repository</a:t>
            </a:r>
            <a:endParaRPr i="1" sz="1450">
              <a:solidFill>
                <a:srgbClr val="333333"/>
              </a:solidFill>
              <a:highlight>
                <a:srgbClr val="FFFFFF"/>
              </a:highlight>
            </a:endParaRPr>
          </a:p>
          <a:p>
            <a:pPr indent="-320675" lvl="1" marL="914400" rtl="0" algn="l">
              <a:spcBef>
                <a:spcPts val="0"/>
              </a:spcBef>
              <a:spcAft>
                <a:spcPts val="0"/>
              </a:spcAft>
              <a:buClr>
                <a:srgbClr val="333333"/>
              </a:buClr>
              <a:buSzPts val="1450"/>
              <a:buChar char="○"/>
            </a:pPr>
            <a:r>
              <a:rPr lang="zh-CN" sz="1450">
                <a:solidFill>
                  <a:srgbClr val="333333"/>
                </a:solidFill>
                <a:highlight>
                  <a:srgbClr val="FFFFFF"/>
                </a:highlight>
              </a:rPr>
              <a:t>Registry of consumable charts</a:t>
            </a:r>
            <a:endParaRPr sz="1450">
              <a:solidFill>
                <a:srgbClr val="333333"/>
              </a:solidFill>
              <a:highlight>
                <a:srgbClr val="FFFFFF"/>
              </a:highlight>
            </a:endParaRPr>
          </a:p>
          <a:p>
            <a:pPr indent="-320675" lvl="1" marL="914400" rtl="0" algn="l">
              <a:spcBef>
                <a:spcPts val="0"/>
              </a:spcBef>
              <a:spcAft>
                <a:spcPts val="0"/>
              </a:spcAft>
              <a:buClr>
                <a:srgbClr val="333333"/>
              </a:buClr>
              <a:buSzPts val="1450"/>
              <a:buChar char="○"/>
            </a:pPr>
            <a:r>
              <a:rPr lang="zh-CN" sz="1450">
                <a:solidFill>
                  <a:srgbClr val="333333"/>
                </a:solidFill>
                <a:highlight>
                  <a:srgbClr val="FFFFFF"/>
                </a:highlight>
              </a:rPr>
              <a:t>The place where charts can be collected and shared</a:t>
            </a:r>
            <a:endParaRPr sz="1450">
              <a:solidFill>
                <a:srgbClr val="333333"/>
              </a:solidFill>
              <a:highlight>
                <a:srgbClr val="FFFFFF"/>
              </a:highlight>
            </a:endParaRPr>
          </a:p>
          <a:p>
            <a:pPr indent="-320675" lvl="1" marL="914400" rtl="0" algn="l">
              <a:spcBef>
                <a:spcPts val="0"/>
              </a:spcBef>
              <a:spcAft>
                <a:spcPts val="0"/>
              </a:spcAft>
              <a:buClr>
                <a:srgbClr val="333333"/>
              </a:buClr>
              <a:buSzPts val="1450"/>
              <a:buChar char="○"/>
            </a:pPr>
            <a:r>
              <a:rPr lang="zh-CN" sz="1450">
                <a:solidFill>
                  <a:srgbClr val="333333"/>
                </a:solidFill>
                <a:highlight>
                  <a:srgbClr val="FFFFFF"/>
                </a:highlight>
              </a:rPr>
              <a:t>HelmHub</a:t>
            </a:r>
            <a:endParaRPr sz="1450">
              <a:solidFill>
                <a:srgbClr val="333333"/>
              </a:solidFill>
              <a:highlight>
                <a:srgbClr val="FFFFFF"/>
              </a:highlight>
            </a:endParaRPr>
          </a:p>
          <a:p>
            <a:pPr indent="-320675" lvl="0" marL="457200" rtl="0" algn="l">
              <a:spcBef>
                <a:spcPts val="0"/>
              </a:spcBef>
              <a:spcAft>
                <a:spcPts val="0"/>
              </a:spcAft>
              <a:buClr>
                <a:srgbClr val="333333"/>
              </a:buClr>
              <a:buSzPts val="1450"/>
              <a:buChar char="●"/>
            </a:pPr>
            <a:r>
              <a:rPr lang="zh-CN" sz="1450">
                <a:solidFill>
                  <a:srgbClr val="333333"/>
                </a:solidFill>
                <a:highlight>
                  <a:srgbClr val="FFFFFF"/>
                </a:highlight>
              </a:rPr>
              <a:t>A </a:t>
            </a:r>
            <a:r>
              <a:rPr i="1" lang="zh-CN" sz="1450">
                <a:solidFill>
                  <a:srgbClr val="333333"/>
                </a:solidFill>
                <a:highlight>
                  <a:srgbClr val="FFFFFF"/>
                </a:highlight>
              </a:rPr>
              <a:t>Release</a:t>
            </a:r>
            <a:endParaRPr i="1" sz="1450">
              <a:solidFill>
                <a:srgbClr val="333333"/>
              </a:solidFill>
              <a:highlight>
                <a:srgbClr val="FFFFFF"/>
              </a:highlight>
            </a:endParaRPr>
          </a:p>
          <a:p>
            <a:pPr indent="-320675" lvl="1" marL="914400" rtl="0" algn="l">
              <a:spcBef>
                <a:spcPts val="0"/>
              </a:spcBef>
              <a:spcAft>
                <a:spcPts val="0"/>
              </a:spcAft>
              <a:buClr>
                <a:srgbClr val="333333"/>
              </a:buClr>
              <a:buSzPts val="1450"/>
              <a:buChar char="○"/>
            </a:pPr>
            <a:r>
              <a:rPr lang="zh-CN" sz="1450">
                <a:solidFill>
                  <a:srgbClr val="333333"/>
                </a:solidFill>
                <a:highlight>
                  <a:srgbClr val="FFFFFF"/>
                </a:highlight>
              </a:rPr>
              <a:t>An instance of a chart running in a Kubernetes cluster</a:t>
            </a:r>
            <a:endParaRPr sz="1450">
              <a:solidFill>
                <a:srgbClr val="333333"/>
              </a:solidFill>
              <a:highlight>
                <a:srgbClr val="FFFFFF"/>
              </a:highlight>
            </a:endParaRPr>
          </a:p>
          <a:p>
            <a:pPr indent="-320675" lvl="1" marL="914400" rtl="0" algn="l">
              <a:spcBef>
                <a:spcPts val="0"/>
              </a:spcBef>
              <a:spcAft>
                <a:spcPts val="0"/>
              </a:spcAft>
              <a:buClr>
                <a:srgbClr val="333333"/>
              </a:buClr>
              <a:buSzPts val="1450"/>
              <a:buChar char="○"/>
            </a:pPr>
            <a:r>
              <a:rPr lang="zh-CN" sz="1450">
                <a:solidFill>
                  <a:srgbClr val="333333"/>
                </a:solidFill>
                <a:highlight>
                  <a:srgbClr val="FFFFFF"/>
                </a:highlight>
              </a:rPr>
              <a:t>One chart can be installed multiple times</a:t>
            </a:r>
            <a:endParaRPr sz="1450">
              <a:solidFill>
                <a:srgbClr val="333333"/>
              </a:solidFill>
              <a:highlight>
                <a:srgbClr val="FFFFFF"/>
              </a:highlight>
            </a:endParaRPr>
          </a:p>
          <a:p>
            <a:pPr indent="-320675" lvl="2" marL="1371600" rtl="0" algn="l">
              <a:spcBef>
                <a:spcPts val="0"/>
              </a:spcBef>
              <a:spcAft>
                <a:spcPts val="0"/>
              </a:spcAft>
              <a:buClr>
                <a:srgbClr val="333333"/>
              </a:buClr>
              <a:buSzPts val="1450"/>
              <a:buChar char="■"/>
            </a:pPr>
            <a:r>
              <a:rPr lang="zh-CN" sz="1450">
                <a:solidFill>
                  <a:srgbClr val="333333"/>
                </a:solidFill>
                <a:highlight>
                  <a:srgbClr val="FFFFFF"/>
                </a:highlight>
              </a:rPr>
              <a:t>e.g. MySQL database</a:t>
            </a:r>
            <a:endParaRPr sz="1450">
              <a:solidFill>
                <a:srgbClr val="333333"/>
              </a:solidFill>
              <a:highlight>
                <a:srgbClr val="FFFFFF"/>
              </a:highlight>
            </a:endParaRPr>
          </a:p>
          <a:p>
            <a:pPr indent="0" lvl="0" marL="457200" rtl="0" algn="l">
              <a:spcBef>
                <a:spcPts val="1600"/>
              </a:spcBef>
              <a:spcAft>
                <a:spcPts val="1600"/>
              </a:spcAft>
              <a:buNone/>
            </a:pPr>
            <a:r>
              <a:t/>
            </a:r>
            <a:endParaRPr sz="1450">
              <a:solidFill>
                <a:srgbClr val="333333"/>
              </a:solidFill>
              <a:highlight>
                <a:srgbClr val="FFFFFF"/>
              </a:highlight>
            </a:endParaRPr>
          </a:p>
        </p:txBody>
      </p:sp>
      <p:sp>
        <p:nvSpPr>
          <p:cNvPr id="95" name="Google Shape;95;p16"/>
          <p:cNvSpPr txBox="1"/>
          <p:nvPr/>
        </p:nvSpPr>
        <p:spPr>
          <a:xfrm>
            <a:off x="0" y="820475"/>
            <a:ext cx="2503800" cy="38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pic>
        <p:nvPicPr>
          <p:cNvPr id="96" name="Google Shape;96;p16"/>
          <p:cNvPicPr preferRelativeResize="0"/>
          <p:nvPr/>
        </p:nvPicPr>
        <p:blipFill>
          <a:blip r:embed="rId3">
            <a:alphaModFix/>
          </a:blip>
          <a:stretch>
            <a:fillRect/>
          </a:stretch>
        </p:blipFill>
        <p:spPr>
          <a:xfrm>
            <a:off x="920575" y="171971"/>
            <a:ext cx="1386625" cy="1443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zh-CN"/>
              <a:t>Helm Kubernetes Architecture:</a:t>
            </a:r>
            <a:endParaRPr sz="1050">
              <a:highlight>
                <a:srgbClr val="F9F9F9"/>
              </a:highlight>
              <a:latin typeface="Open Sans"/>
              <a:ea typeface="Open Sans"/>
              <a:cs typeface="Open Sans"/>
              <a:sym typeface="Open Sans"/>
            </a:endParaRPr>
          </a:p>
          <a:p>
            <a:pPr indent="0" lvl="0" marL="0" rtl="0" algn="l">
              <a:lnSpc>
                <a:spcPct val="115000"/>
              </a:lnSpc>
              <a:spcBef>
                <a:spcPts val="0"/>
              </a:spcBef>
              <a:spcAft>
                <a:spcPts val="0"/>
              </a:spcAft>
              <a:buClr>
                <a:schemeClr val="dk2"/>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p:txBody>
      </p:sp>
      <p:pic>
        <p:nvPicPr>
          <p:cNvPr id="102" name="Google Shape;102;p17"/>
          <p:cNvPicPr preferRelativeResize="0"/>
          <p:nvPr/>
        </p:nvPicPr>
        <p:blipFill>
          <a:blip r:embed="rId3">
            <a:alphaModFix/>
          </a:blip>
          <a:stretch>
            <a:fillRect/>
          </a:stretch>
        </p:blipFill>
        <p:spPr>
          <a:xfrm>
            <a:off x="445725" y="1658700"/>
            <a:ext cx="5406136" cy="3040975"/>
          </a:xfrm>
          <a:prstGeom prst="rect">
            <a:avLst/>
          </a:prstGeom>
          <a:noFill/>
          <a:ln>
            <a:noFill/>
          </a:ln>
        </p:spPr>
      </p:pic>
      <p:sp>
        <p:nvSpPr>
          <p:cNvPr id="103" name="Google Shape;103;p17"/>
          <p:cNvSpPr txBox="1"/>
          <p:nvPr/>
        </p:nvSpPr>
        <p:spPr>
          <a:xfrm>
            <a:off x="6068075" y="1627288"/>
            <a:ext cx="2880600" cy="3103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zh-CN">
                <a:latin typeface="Lato"/>
                <a:ea typeface="Lato"/>
                <a:cs typeface="Lato"/>
                <a:sym typeface="Lato"/>
              </a:rPr>
              <a:t>Components:</a:t>
            </a:r>
            <a:endParaRPr>
              <a:latin typeface="Lato"/>
              <a:ea typeface="Lato"/>
              <a:cs typeface="Lato"/>
              <a:sym typeface="Lato"/>
            </a:endParaRPr>
          </a:p>
          <a:p>
            <a:pPr indent="-317500" lvl="0" marL="457200" rtl="0" algn="l">
              <a:spcBef>
                <a:spcPts val="0"/>
              </a:spcBef>
              <a:spcAft>
                <a:spcPts val="0"/>
              </a:spcAft>
              <a:buClr>
                <a:srgbClr val="666666"/>
              </a:buClr>
              <a:buSzPts val="1400"/>
              <a:buChar char="●"/>
            </a:pPr>
            <a:r>
              <a:rPr lang="zh-CN">
                <a:solidFill>
                  <a:srgbClr val="666666"/>
                </a:solidFill>
              </a:rPr>
              <a:t>Helm Client: A CLI for the end users to develop charts locally</a:t>
            </a:r>
            <a:endParaRPr>
              <a:solidFill>
                <a:srgbClr val="666666"/>
              </a:solidFill>
            </a:endParaRPr>
          </a:p>
          <a:p>
            <a:pPr indent="-317500" lvl="0" marL="457200" rtl="0" algn="l">
              <a:spcBef>
                <a:spcPts val="0"/>
              </a:spcBef>
              <a:spcAft>
                <a:spcPts val="0"/>
              </a:spcAft>
              <a:buClr>
                <a:srgbClr val="666666"/>
              </a:buClr>
              <a:buSzPts val="1400"/>
              <a:buChar char="●"/>
            </a:pPr>
            <a:r>
              <a:rPr lang="zh-CN">
                <a:solidFill>
                  <a:srgbClr val="666666"/>
                </a:solidFill>
              </a:rPr>
              <a:t>Tiller Server: An in-cluster server that interacts with Helm client and interfaces with Kubernetes API</a:t>
            </a:r>
            <a:endParaRPr>
              <a:solidFill>
                <a:srgbClr val="666666"/>
              </a:solidFill>
            </a:endParaRPr>
          </a:p>
        </p:txBody>
      </p:sp>
      <p:pic>
        <p:nvPicPr>
          <p:cNvPr id="104" name="Google Shape;104;p17"/>
          <p:cNvPicPr preferRelativeResize="0"/>
          <p:nvPr/>
        </p:nvPicPr>
        <p:blipFill>
          <a:blip r:embed="rId4">
            <a:alphaModFix/>
          </a:blip>
          <a:stretch>
            <a:fillRect/>
          </a:stretch>
        </p:blipFill>
        <p:spPr>
          <a:xfrm>
            <a:off x="920575" y="171971"/>
            <a:ext cx="1386625" cy="1443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Helm Charts</a:t>
            </a:r>
            <a:endParaRPr/>
          </a:p>
        </p:txBody>
      </p:sp>
      <p:sp>
        <p:nvSpPr>
          <p:cNvPr id="110" name="Google Shape;110;p18"/>
          <p:cNvSpPr txBox="1"/>
          <p:nvPr>
            <p:ph idx="1" type="body"/>
          </p:nvPr>
        </p:nvSpPr>
        <p:spPr>
          <a:xfrm>
            <a:off x="450900" y="1132850"/>
            <a:ext cx="838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700"/>
              <a:t>- </a:t>
            </a:r>
            <a:r>
              <a:rPr lang="zh-CN" sz="1500"/>
              <a:t>Charts: packages of pre-configured Kubernetes resources</a:t>
            </a:r>
            <a:endParaRPr sz="1500"/>
          </a:p>
          <a:p>
            <a:pPr indent="0" lvl="0" marL="0" rtl="0" algn="l">
              <a:spcBef>
                <a:spcPts val="1600"/>
              </a:spcBef>
              <a:spcAft>
                <a:spcPts val="0"/>
              </a:spcAft>
              <a:buNone/>
            </a:pPr>
            <a:r>
              <a:rPr lang="zh-CN" sz="1700"/>
              <a:t>-</a:t>
            </a:r>
            <a:r>
              <a:rPr lang="zh-CN" sz="1500"/>
              <a:t> Charts are comprised of a collection of files(mostly yml</a:t>
            </a:r>
            <a:r>
              <a:rPr lang="zh-CN" sz="1700"/>
              <a:t>)</a:t>
            </a:r>
            <a:endParaRPr sz="1700"/>
          </a:p>
          <a:p>
            <a:pPr indent="0" lvl="0" marL="0" rtl="0" algn="l">
              <a:spcBef>
                <a:spcPts val="1600"/>
              </a:spcBef>
              <a:spcAft>
                <a:spcPts val="1600"/>
              </a:spcAft>
              <a:buNone/>
            </a:pPr>
            <a:r>
              <a:t/>
            </a:r>
            <a:endParaRPr/>
          </a:p>
        </p:txBody>
      </p:sp>
      <p:pic>
        <p:nvPicPr>
          <p:cNvPr id="111" name="Google Shape;111;p18"/>
          <p:cNvPicPr preferRelativeResize="0"/>
          <p:nvPr/>
        </p:nvPicPr>
        <p:blipFill>
          <a:blip r:embed="rId3">
            <a:alphaModFix/>
          </a:blip>
          <a:stretch>
            <a:fillRect/>
          </a:stretch>
        </p:blipFill>
        <p:spPr>
          <a:xfrm>
            <a:off x="3828175" y="2045150"/>
            <a:ext cx="4854476" cy="3037025"/>
          </a:xfrm>
          <a:prstGeom prst="rect">
            <a:avLst/>
          </a:prstGeom>
          <a:noFill/>
          <a:ln>
            <a:noFill/>
          </a:ln>
        </p:spPr>
      </p:pic>
      <p:sp>
        <p:nvSpPr>
          <p:cNvPr id="112" name="Google Shape;112;p18"/>
          <p:cNvSpPr txBox="1"/>
          <p:nvPr/>
        </p:nvSpPr>
        <p:spPr>
          <a:xfrm>
            <a:off x="873600" y="3435550"/>
            <a:ext cx="1177800" cy="412200"/>
          </a:xfrm>
          <a:prstGeom prst="rect">
            <a:avLst/>
          </a:prstGeom>
          <a:solidFill>
            <a:srgbClr val="D9D2E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Helm Charts</a:t>
            </a:r>
            <a:endParaRPr/>
          </a:p>
        </p:txBody>
      </p:sp>
      <p:sp>
        <p:nvSpPr>
          <p:cNvPr id="113" name="Google Shape;113;p18"/>
          <p:cNvSpPr/>
          <p:nvPr/>
        </p:nvSpPr>
        <p:spPr>
          <a:xfrm>
            <a:off x="2326350" y="3528850"/>
            <a:ext cx="1069800" cy="225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Chart Components</a:t>
            </a:r>
            <a:endParaRPr/>
          </a:p>
        </p:txBody>
      </p:sp>
      <p:pic>
        <p:nvPicPr>
          <p:cNvPr id="119" name="Google Shape;119;p19"/>
          <p:cNvPicPr preferRelativeResize="0"/>
          <p:nvPr/>
        </p:nvPicPr>
        <p:blipFill>
          <a:blip r:embed="rId3">
            <a:alphaModFix/>
          </a:blip>
          <a:stretch>
            <a:fillRect/>
          </a:stretch>
        </p:blipFill>
        <p:spPr>
          <a:xfrm>
            <a:off x="920575" y="171971"/>
            <a:ext cx="1386625" cy="1443350"/>
          </a:xfrm>
          <a:prstGeom prst="rect">
            <a:avLst/>
          </a:prstGeom>
          <a:noFill/>
          <a:ln>
            <a:noFill/>
          </a:ln>
        </p:spPr>
      </p:pic>
      <p:sp>
        <p:nvSpPr>
          <p:cNvPr id="120" name="Google Shape;120;p19"/>
          <p:cNvSpPr txBox="1"/>
          <p:nvPr/>
        </p:nvSpPr>
        <p:spPr>
          <a:xfrm>
            <a:off x="659175" y="1857650"/>
            <a:ext cx="1268400" cy="635400"/>
          </a:xfrm>
          <a:prstGeom prst="rect">
            <a:avLst/>
          </a:prstGeom>
          <a:solidFill>
            <a:srgbClr val="9FC5E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sz="1500">
                <a:solidFill>
                  <a:srgbClr val="A64D79"/>
                </a:solidFill>
                <a:latin typeface="Lato"/>
                <a:ea typeface="Lato"/>
                <a:cs typeface="Lato"/>
                <a:sym typeface="Lato"/>
              </a:rPr>
              <a:t>Meta data: </a:t>
            </a:r>
            <a:endParaRPr b="1" sz="1500">
              <a:solidFill>
                <a:srgbClr val="A64D79"/>
              </a:solidFill>
              <a:latin typeface="Lato"/>
              <a:ea typeface="Lato"/>
              <a:cs typeface="Lato"/>
              <a:sym typeface="Lato"/>
            </a:endParaRPr>
          </a:p>
          <a:p>
            <a:pPr indent="0" lvl="0" marL="0" rtl="0" algn="ctr">
              <a:spcBef>
                <a:spcPts val="0"/>
              </a:spcBef>
              <a:spcAft>
                <a:spcPts val="0"/>
              </a:spcAft>
              <a:buNone/>
            </a:pPr>
            <a:r>
              <a:rPr lang="zh-CN">
                <a:latin typeface="Lato"/>
                <a:ea typeface="Lato"/>
                <a:cs typeface="Lato"/>
                <a:sym typeface="Lato"/>
              </a:rPr>
              <a:t>Chart.yml</a:t>
            </a:r>
            <a:endParaRPr>
              <a:latin typeface="Lato"/>
              <a:ea typeface="Lato"/>
              <a:cs typeface="Lato"/>
              <a:sym typeface="Lato"/>
            </a:endParaRPr>
          </a:p>
        </p:txBody>
      </p:sp>
      <p:sp>
        <p:nvSpPr>
          <p:cNvPr id="121" name="Google Shape;121;p19"/>
          <p:cNvSpPr txBox="1"/>
          <p:nvPr/>
        </p:nvSpPr>
        <p:spPr>
          <a:xfrm>
            <a:off x="2958875" y="1857650"/>
            <a:ext cx="1765200" cy="635400"/>
          </a:xfrm>
          <a:prstGeom prst="rect">
            <a:avLst/>
          </a:prstGeom>
          <a:solidFill>
            <a:srgbClr val="9FC5E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sz="1500">
                <a:solidFill>
                  <a:srgbClr val="A64D79"/>
                </a:solidFill>
                <a:latin typeface="Lato"/>
                <a:ea typeface="Lato"/>
                <a:cs typeface="Lato"/>
                <a:sym typeface="Lato"/>
              </a:rPr>
              <a:t>Default Config</a:t>
            </a:r>
            <a:r>
              <a:rPr b="1" lang="zh-CN" sz="1500">
                <a:solidFill>
                  <a:srgbClr val="A64D79"/>
                </a:solidFill>
                <a:latin typeface="Lato"/>
                <a:ea typeface="Lato"/>
                <a:cs typeface="Lato"/>
                <a:sym typeface="Lato"/>
              </a:rPr>
              <a:t>: </a:t>
            </a:r>
            <a:endParaRPr b="1" sz="1500">
              <a:solidFill>
                <a:srgbClr val="A64D79"/>
              </a:solidFill>
              <a:latin typeface="Lato"/>
              <a:ea typeface="Lato"/>
              <a:cs typeface="Lato"/>
              <a:sym typeface="Lato"/>
            </a:endParaRPr>
          </a:p>
          <a:p>
            <a:pPr indent="0" lvl="0" marL="0" rtl="0" algn="ctr">
              <a:spcBef>
                <a:spcPts val="0"/>
              </a:spcBef>
              <a:spcAft>
                <a:spcPts val="0"/>
              </a:spcAft>
              <a:buNone/>
            </a:pPr>
            <a:r>
              <a:rPr lang="zh-CN">
                <a:latin typeface="Lato"/>
                <a:ea typeface="Lato"/>
                <a:cs typeface="Lato"/>
                <a:sym typeface="Lato"/>
              </a:rPr>
              <a:t>values</a:t>
            </a:r>
            <a:r>
              <a:rPr lang="zh-CN">
                <a:latin typeface="Lato"/>
                <a:ea typeface="Lato"/>
                <a:cs typeface="Lato"/>
                <a:sym typeface="Lato"/>
              </a:rPr>
              <a:t>.yml</a:t>
            </a:r>
            <a:endParaRPr>
              <a:latin typeface="Lato"/>
              <a:ea typeface="Lato"/>
              <a:cs typeface="Lato"/>
              <a:sym typeface="Lato"/>
            </a:endParaRPr>
          </a:p>
        </p:txBody>
      </p:sp>
      <p:sp>
        <p:nvSpPr>
          <p:cNvPr id="122" name="Google Shape;122;p19"/>
          <p:cNvSpPr txBox="1"/>
          <p:nvPr/>
        </p:nvSpPr>
        <p:spPr>
          <a:xfrm>
            <a:off x="5817825" y="1857650"/>
            <a:ext cx="1268400" cy="635400"/>
          </a:xfrm>
          <a:prstGeom prst="rect">
            <a:avLst/>
          </a:prstGeom>
          <a:solidFill>
            <a:srgbClr val="9FC5E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sz="1500">
                <a:solidFill>
                  <a:srgbClr val="A64D79"/>
                </a:solidFill>
                <a:latin typeface="Lato"/>
                <a:ea typeface="Lato"/>
                <a:cs typeface="Lato"/>
                <a:sym typeface="Lato"/>
              </a:rPr>
              <a:t>templates</a:t>
            </a:r>
            <a:r>
              <a:rPr b="1" lang="zh-CN" sz="1500">
                <a:solidFill>
                  <a:srgbClr val="A64D79"/>
                </a:solidFill>
                <a:latin typeface="Lato"/>
                <a:ea typeface="Lato"/>
                <a:cs typeface="Lato"/>
                <a:sym typeface="Lato"/>
              </a:rPr>
              <a:t> : </a:t>
            </a:r>
            <a:endParaRPr b="1" sz="1500">
              <a:solidFill>
                <a:srgbClr val="A64D79"/>
              </a:solidFill>
              <a:latin typeface="Lato"/>
              <a:ea typeface="Lato"/>
              <a:cs typeface="Lato"/>
              <a:sym typeface="Lato"/>
            </a:endParaRPr>
          </a:p>
          <a:p>
            <a:pPr indent="0" lvl="0" marL="0" rtl="0" algn="ctr">
              <a:spcBef>
                <a:spcPts val="0"/>
              </a:spcBef>
              <a:spcAft>
                <a:spcPts val="0"/>
              </a:spcAft>
              <a:buNone/>
            </a:pPr>
            <a:r>
              <a:rPr i="1" lang="zh-CN">
                <a:latin typeface="Lato"/>
                <a:ea typeface="Lato"/>
                <a:cs typeface="Lato"/>
                <a:sym typeface="Lato"/>
              </a:rPr>
              <a:t>templates</a:t>
            </a:r>
            <a:r>
              <a:rPr lang="zh-CN">
                <a:latin typeface="Lato"/>
                <a:ea typeface="Lato"/>
                <a:cs typeface="Lato"/>
                <a:sym typeface="Lato"/>
              </a:rPr>
              <a:t>/</a:t>
            </a:r>
            <a:endParaRPr>
              <a:latin typeface="Lato"/>
              <a:ea typeface="Lato"/>
              <a:cs typeface="Lato"/>
              <a:sym typeface="Lato"/>
            </a:endParaRPr>
          </a:p>
        </p:txBody>
      </p:sp>
      <p:pic>
        <p:nvPicPr>
          <p:cNvPr id="123" name="Google Shape;123;p19"/>
          <p:cNvPicPr preferRelativeResize="0"/>
          <p:nvPr/>
        </p:nvPicPr>
        <p:blipFill>
          <a:blip r:embed="rId4">
            <a:alphaModFix/>
          </a:blip>
          <a:stretch>
            <a:fillRect/>
          </a:stretch>
        </p:blipFill>
        <p:spPr>
          <a:xfrm>
            <a:off x="1350900" y="2735375"/>
            <a:ext cx="5520426" cy="2002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Meta Data: Chart yml</a:t>
            </a:r>
            <a:endParaRPr/>
          </a:p>
        </p:txBody>
      </p:sp>
      <p:sp>
        <p:nvSpPr>
          <p:cNvPr id="129" name="Google Shape;129;p20"/>
          <p:cNvSpPr txBox="1"/>
          <p:nvPr>
            <p:ph idx="1" type="body"/>
          </p:nvPr>
        </p:nvSpPr>
        <p:spPr>
          <a:xfrm>
            <a:off x="5632881" y="1595775"/>
            <a:ext cx="30987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a:t>required for a chart</a:t>
            </a:r>
            <a:endParaRPr/>
          </a:p>
          <a:p>
            <a:pPr indent="-342900" lvl="0" marL="457200" rtl="0" algn="l">
              <a:spcBef>
                <a:spcPts val="0"/>
              </a:spcBef>
              <a:spcAft>
                <a:spcPts val="0"/>
              </a:spcAft>
              <a:buSzPts val="1800"/>
              <a:buChar char="-"/>
            </a:pPr>
            <a:r>
              <a:rPr lang="zh-CN"/>
              <a:t>metadata:</a:t>
            </a:r>
            <a:endParaRPr/>
          </a:p>
          <a:p>
            <a:pPr indent="-317500" lvl="1" marL="914400" rtl="0" algn="l">
              <a:spcBef>
                <a:spcPts val="0"/>
              </a:spcBef>
              <a:spcAft>
                <a:spcPts val="0"/>
              </a:spcAft>
              <a:buSzPts val="1400"/>
              <a:buChar char="-"/>
            </a:pPr>
            <a:r>
              <a:rPr lang="zh-CN"/>
              <a:t>chart name</a:t>
            </a:r>
            <a:endParaRPr/>
          </a:p>
          <a:p>
            <a:pPr indent="-317500" lvl="1" marL="914400" rtl="0" algn="l">
              <a:spcBef>
                <a:spcPts val="0"/>
              </a:spcBef>
              <a:spcAft>
                <a:spcPts val="0"/>
              </a:spcAft>
              <a:buSzPts val="1400"/>
              <a:buChar char="-"/>
            </a:pPr>
            <a:r>
              <a:rPr lang="zh-CN"/>
              <a:t>API version</a:t>
            </a:r>
            <a:endParaRPr/>
          </a:p>
          <a:p>
            <a:pPr indent="-317500" lvl="1" marL="914400" rtl="0" algn="l">
              <a:spcBef>
                <a:spcPts val="0"/>
              </a:spcBef>
              <a:spcAft>
                <a:spcPts val="0"/>
              </a:spcAft>
              <a:buSzPts val="1400"/>
              <a:buChar char="-"/>
            </a:pPr>
            <a:r>
              <a:rPr lang="zh-CN"/>
              <a:t>description</a:t>
            </a:r>
            <a:endParaRPr/>
          </a:p>
          <a:p>
            <a:pPr indent="-317500" lvl="1" marL="914400" rtl="0" algn="l">
              <a:spcBef>
                <a:spcPts val="0"/>
              </a:spcBef>
              <a:spcAft>
                <a:spcPts val="0"/>
              </a:spcAft>
              <a:buSzPts val="1400"/>
              <a:buChar char="-"/>
            </a:pPr>
            <a:r>
              <a:rPr lang="zh-CN"/>
              <a:t>dependencies</a:t>
            </a:r>
            <a:endParaRPr/>
          </a:p>
        </p:txBody>
      </p:sp>
      <p:pic>
        <p:nvPicPr>
          <p:cNvPr id="130" name="Google Shape;130;p20"/>
          <p:cNvPicPr preferRelativeResize="0"/>
          <p:nvPr/>
        </p:nvPicPr>
        <p:blipFill>
          <a:blip r:embed="rId3">
            <a:alphaModFix/>
          </a:blip>
          <a:stretch>
            <a:fillRect/>
          </a:stretch>
        </p:blipFill>
        <p:spPr>
          <a:xfrm>
            <a:off x="544750" y="1548050"/>
            <a:ext cx="4405324" cy="2636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2400250" y="5160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2800"/>
              <a:t>values.yml + template</a:t>
            </a:r>
            <a:endParaRPr sz="2800"/>
          </a:p>
        </p:txBody>
      </p:sp>
      <p:sp>
        <p:nvSpPr>
          <p:cNvPr id="136" name="Google Shape;136;p21"/>
          <p:cNvSpPr txBox="1"/>
          <p:nvPr>
            <p:ph idx="1" type="body"/>
          </p:nvPr>
        </p:nvSpPr>
        <p:spPr>
          <a:xfrm>
            <a:off x="262225" y="3882225"/>
            <a:ext cx="2795700" cy="442200"/>
          </a:xfrm>
          <a:prstGeom prst="rect">
            <a:avLst/>
          </a:prstGeom>
          <a:solidFill>
            <a:srgbClr val="EAD1DC"/>
          </a:solidFill>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zh-CN" sz="1400"/>
              <a:t>default setting: values.yml</a:t>
            </a:r>
            <a:endParaRPr sz="1400"/>
          </a:p>
          <a:p>
            <a:pPr indent="0" lvl="0" marL="0" rtl="0" algn="l">
              <a:lnSpc>
                <a:spcPct val="100000"/>
              </a:lnSpc>
              <a:spcBef>
                <a:spcPts val="0"/>
              </a:spcBef>
              <a:spcAft>
                <a:spcPts val="0"/>
              </a:spcAft>
              <a:buNone/>
            </a:pPr>
            <a:r>
              <a:t/>
            </a:r>
            <a:endParaRPr sz="1400"/>
          </a:p>
          <a:p>
            <a:pPr indent="0" lvl="0" marL="0" rtl="0" algn="l">
              <a:spcBef>
                <a:spcPts val="0"/>
              </a:spcBef>
              <a:spcAft>
                <a:spcPts val="1600"/>
              </a:spcAft>
              <a:buNone/>
            </a:pPr>
            <a:r>
              <a:t/>
            </a:r>
            <a:endParaRPr/>
          </a:p>
        </p:txBody>
      </p:sp>
      <p:pic>
        <p:nvPicPr>
          <p:cNvPr id="137" name="Google Shape;137;p21"/>
          <p:cNvPicPr preferRelativeResize="0"/>
          <p:nvPr/>
        </p:nvPicPr>
        <p:blipFill>
          <a:blip r:embed="rId3">
            <a:alphaModFix/>
          </a:blip>
          <a:stretch>
            <a:fillRect/>
          </a:stretch>
        </p:blipFill>
        <p:spPr>
          <a:xfrm>
            <a:off x="262225" y="1394337"/>
            <a:ext cx="2914000" cy="2354825"/>
          </a:xfrm>
          <a:prstGeom prst="rect">
            <a:avLst/>
          </a:prstGeom>
          <a:noFill/>
          <a:ln>
            <a:noFill/>
          </a:ln>
        </p:spPr>
      </p:pic>
      <p:sp>
        <p:nvSpPr>
          <p:cNvPr id="138" name="Google Shape;138;p21"/>
          <p:cNvSpPr txBox="1"/>
          <p:nvPr/>
        </p:nvSpPr>
        <p:spPr>
          <a:xfrm>
            <a:off x="581525" y="1448200"/>
            <a:ext cx="17379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139" name="Google Shape;139;p21"/>
          <p:cNvPicPr preferRelativeResize="0"/>
          <p:nvPr/>
        </p:nvPicPr>
        <p:blipFill>
          <a:blip r:embed="rId4">
            <a:alphaModFix/>
          </a:blip>
          <a:stretch>
            <a:fillRect/>
          </a:stretch>
        </p:blipFill>
        <p:spPr>
          <a:xfrm>
            <a:off x="4298822" y="1151413"/>
            <a:ext cx="4048728" cy="2600174"/>
          </a:xfrm>
          <a:prstGeom prst="rect">
            <a:avLst/>
          </a:prstGeom>
          <a:noFill/>
          <a:ln>
            <a:noFill/>
          </a:ln>
        </p:spPr>
      </p:pic>
      <p:sp>
        <p:nvSpPr>
          <p:cNvPr id="140" name="Google Shape;140;p21"/>
          <p:cNvSpPr txBox="1"/>
          <p:nvPr>
            <p:ph idx="1" type="body"/>
          </p:nvPr>
        </p:nvSpPr>
        <p:spPr>
          <a:xfrm>
            <a:off x="4509450" y="3944725"/>
            <a:ext cx="2795700" cy="442200"/>
          </a:xfrm>
          <a:prstGeom prst="rect">
            <a:avLst/>
          </a:prstGeom>
          <a:solidFill>
            <a:srgbClr val="EAD1DC"/>
          </a:solidFill>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zh-CN" sz="1400"/>
              <a:t>templates/</a:t>
            </a:r>
            <a:r>
              <a:rPr lang="zh-CN" sz="1400"/>
              <a:t> xxx.yml</a:t>
            </a:r>
            <a:endParaRPr sz="1400"/>
          </a:p>
          <a:p>
            <a:pPr indent="0" lvl="0" marL="0" rtl="0" algn="l">
              <a:lnSpc>
                <a:spcPct val="100000"/>
              </a:lnSpc>
              <a:spcBef>
                <a:spcPts val="0"/>
              </a:spcBef>
              <a:spcAft>
                <a:spcPts val="0"/>
              </a:spcAft>
              <a:buNone/>
            </a:pPr>
            <a:r>
              <a:t/>
            </a:r>
            <a:endParaRPr sz="1400"/>
          </a:p>
          <a:p>
            <a:pPr indent="0" lvl="0" marL="0" rtl="0" algn="l">
              <a:spcBef>
                <a:spcPts val="0"/>
              </a:spcBef>
              <a:spcAft>
                <a:spcPts val="1600"/>
              </a:spcAft>
              <a:buNone/>
            </a:pPr>
            <a:r>
              <a:t/>
            </a:r>
            <a:endParaRPr/>
          </a:p>
        </p:txBody>
      </p:sp>
      <p:sp>
        <p:nvSpPr>
          <p:cNvPr id="141" name="Google Shape;141;p21"/>
          <p:cNvSpPr/>
          <p:nvPr/>
        </p:nvSpPr>
        <p:spPr>
          <a:xfrm>
            <a:off x="3335775" y="2506825"/>
            <a:ext cx="791400" cy="149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txBox="1"/>
          <p:nvPr/>
        </p:nvSpPr>
        <p:spPr>
          <a:xfrm>
            <a:off x="3395700" y="2237175"/>
            <a:ext cx="731400" cy="1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Lato"/>
                <a:ea typeface="Lato"/>
                <a:cs typeface="Lato"/>
                <a:sym typeface="Lato"/>
              </a:rPr>
              <a:t>apply</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